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handoutMasterIdLst>
    <p:handoutMasterId r:id="rId64"/>
  </p:handoutMasterIdLst>
  <p:sldIdLst>
    <p:sldId id="271" r:id="rId2"/>
    <p:sldId id="310" r:id="rId3"/>
    <p:sldId id="321" r:id="rId4"/>
    <p:sldId id="370" r:id="rId5"/>
    <p:sldId id="371" r:id="rId6"/>
    <p:sldId id="357" r:id="rId7"/>
    <p:sldId id="362" r:id="rId8"/>
    <p:sldId id="358" r:id="rId9"/>
    <p:sldId id="359" r:id="rId10"/>
    <p:sldId id="361" r:id="rId11"/>
    <p:sldId id="385" r:id="rId12"/>
    <p:sldId id="363" r:id="rId13"/>
    <p:sldId id="365" r:id="rId14"/>
    <p:sldId id="366" r:id="rId15"/>
    <p:sldId id="369" r:id="rId16"/>
    <p:sldId id="411" r:id="rId17"/>
    <p:sldId id="367" r:id="rId18"/>
    <p:sldId id="386" r:id="rId19"/>
    <p:sldId id="373" r:id="rId20"/>
    <p:sldId id="355" r:id="rId21"/>
    <p:sldId id="368" r:id="rId22"/>
    <p:sldId id="375" r:id="rId23"/>
    <p:sldId id="376" r:id="rId24"/>
    <p:sldId id="374" r:id="rId25"/>
    <p:sldId id="377" r:id="rId26"/>
    <p:sldId id="379" r:id="rId27"/>
    <p:sldId id="380" r:id="rId28"/>
    <p:sldId id="381" r:id="rId29"/>
    <p:sldId id="382" r:id="rId30"/>
    <p:sldId id="383" r:id="rId31"/>
    <p:sldId id="384" r:id="rId32"/>
    <p:sldId id="387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51" r:id="rId42"/>
    <p:sldId id="389" r:id="rId43"/>
    <p:sldId id="390" r:id="rId44"/>
    <p:sldId id="391" r:id="rId45"/>
    <p:sldId id="401" r:id="rId46"/>
    <p:sldId id="392" r:id="rId47"/>
    <p:sldId id="394" r:id="rId48"/>
    <p:sldId id="396" r:id="rId49"/>
    <p:sldId id="397" r:id="rId50"/>
    <p:sldId id="395" r:id="rId51"/>
    <p:sldId id="398" r:id="rId52"/>
    <p:sldId id="399" r:id="rId53"/>
    <p:sldId id="400" r:id="rId54"/>
    <p:sldId id="403" r:id="rId55"/>
    <p:sldId id="404" r:id="rId56"/>
    <p:sldId id="405" r:id="rId57"/>
    <p:sldId id="406" r:id="rId58"/>
    <p:sldId id="407" r:id="rId59"/>
    <p:sldId id="408" r:id="rId60"/>
    <p:sldId id="409" r:id="rId61"/>
    <p:sldId id="410" r:id="rId6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898989"/>
    <a:srgbClr val="FF0000"/>
    <a:srgbClr val="990033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 autoAdjust="0"/>
    <p:restoredTop sz="94660"/>
  </p:normalViewPr>
  <p:slideViewPr>
    <p:cSldViewPr>
      <p:cViewPr varScale="1">
        <p:scale>
          <a:sx n="90" d="100"/>
          <a:sy n="90" d="100"/>
        </p:scale>
        <p:origin x="1147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Entr&#233;es%20MTAP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chiffres%20AG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chiffres%20AG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Classeur2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Classeur2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Entr&#233;es%20MTAP%202025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Entr&#233;es%20MTAP%20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Entr&#233;es%20MTAP%20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Entr&#233;es%20MTAP%20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ouverture%20202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ouverture%20202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ouverture%20202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2\Desktop\chiffres%20AG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Contrats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Feuil2!$A$1:$A$6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Feuil2!$B$1:$B$6</c:f>
              <c:numCache>
                <c:formatCode>General</c:formatCode>
                <c:ptCount val="6"/>
                <c:pt idx="0">
                  <c:v>48</c:v>
                </c:pt>
                <c:pt idx="1">
                  <c:v>45</c:v>
                </c:pt>
                <c:pt idx="2">
                  <c:v>51</c:v>
                </c:pt>
                <c:pt idx="3">
                  <c:v>58</c:v>
                </c:pt>
                <c:pt idx="4">
                  <c:v>56</c:v>
                </c:pt>
                <c:pt idx="5">
                  <c:v>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B7-433C-A55F-829AB84CE2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55408128"/>
        <c:axId val="1655408608"/>
      </c:lineChart>
      <c:catAx>
        <c:axId val="165540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55408608"/>
        <c:crosses val="autoZero"/>
        <c:auto val="1"/>
        <c:lblAlgn val="ctr"/>
        <c:lblOffset val="100"/>
        <c:noMultiLvlLbl val="0"/>
      </c:catAx>
      <c:valAx>
        <c:axId val="165540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5540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[chiffres AG.xlsx]Feuil6!Tableau croisé dynamique18</c:name>
    <c:fmtId val="3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Feuil6!$B$3</c:f>
              <c:strCache>
                <c:ptCount val="1"/>
                <c:pt idx="0">
                  <c:v>Cache Aubusson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Feuil6!$A$4:$A$7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Feuil6!$B$4:$B$7</c:f>
              <c:numCache>
                <c:formatCode>General</c:formatCode>
                <c:ptCount val="3"/>
                <c:pt idx="0">
                  <c:v>1471</c:v>
                </c:pt>
                <c:pt idx="1">
                  <c:v>1178</c:v>
                </c:pt>
                <c:pt idx="2">
                  <c:v>3745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7F-4C39-85F7-F611618ED062}"/>
            </c:ext>
          </c:extLst>
        </c:ser>
        <c:ser>
          <c:idx val="1"/>
          <c:order val="1"/>
          <c:tx>
            <c:strRef>
              <c:f>Feuil6!$C$3</c:f>
              <c:strCache>
                <c:ptCount val="1"/>
                <c:pt idx="0">
                  <c:v>Cache Felletin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Feuil6!$A$4:$A$7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Feuil6!$C$4:$C$7</c:f>
              <c:numCache>
                <c:formatCode>General</c:formatCode>
                <c:ptCount val="3"/>
                <c:pt idx="0">
                  <c:v>1169</c:v>
                </c:pt>
                <c:pt idx="1">
                  <c:v>1786</c:v>
                </c:pt>
                <c:pt idx="2">
                  <c:v>2249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7F-4C39-85F7-F611618ED062}"/>
            </c:ext>
          </c:extLst>
        </c:ser>
        <c:ser>
          <c:idx val="2"/>
          <c:order val="2"/>
          <c:tx>
            <c:strRef>
              <c:f>Feuil6!$D$3</c:f>
              <c:strCache>
                <c:ptCount val="1"/>
                <c:pt idx="0">
                  <c:v>Cache Vallière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Feuil6!$A$4:$A$7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Feuil6!$D$4:$D$7</c:f>
              <c:numCache>
                <c:formatCode>General</c:formatCode>
                <c:ptCount val="3"/>
                <c:pt idx="0">
                  <c:v>411</c:v>
                </c:pt>
                <c:pt idx="1">
                  <c:v>528</c:v>
                </c:pt>
                <c:pt idx="2">
                  <c:v>1255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7F-4C39-85F7-F611618ED062}"/>
            </c:ext>
          </c:extLst>
        </c:ser>
        <c:ser>
          <c:idx val="3"/>
          <c:order val="3"/>
          <c:tx>
            <c:strRef>
              <c:f>Feuil6!$E$3</c:f>
              <c:strCache>
                <c:ptCount val="1"/>
                <c:pt idx="0">
                  <c:v>Cache St-Quentin-la-Chabanne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Feuil6!$A$4:$A$7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Feuil6!$E$4:$E$7</c:f>
              <c:numCache>
                <c:formatCode>General</c:formatCode>
                <c:ptCount val="3"/>
                <c:pt idx="0">
                  <c:v>755</c:v>
                </c:pt>
                <c:pt idx="1">
                  <c:v>532</c:v>
                </c:pt>
                <c:pt idx="2">
                  <c:v>1921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7F-4C39-85F7-F611618ED062}"/>
            </c:ext>
          </c:extLst>
        </c:ser>
        <c:ser>
          <c:idx val="4"/>
          <c:order val="4"/>
          <c:tx>
            <c:strRef>
              <c:f>Feuil6!$F$3</c:f>
              <c:strCache>
                <c:ptCount val="1"/>
                <c:pt idx="0">
                  <c:v>Cache Gioux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Feuil6!$A$4:$A$7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Feuil6!$F$4:$F$7</c:f>
              <c:numCache>
                <c:formatCode>General</c:formatCode>
                <c:ptCount val="3"/>
                <c:pt idx="0">
                  <c:v>359</c:v>
                </c:pt>
                <c:pt idx="1">
                  <c:v>849</c:v>
                </c:pt>
                <c:pt idx="2">
                  <c:v>1155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7F-4C39-85F7-F611618ED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1711599"/>
        <c:axId val="391700079"/>
      </c:barChart>
      <c:catAx>
        <c:axId val="391711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91700079"/>
        <c:crosses val="autoZero"/>
        <c:auto val="1"/>
        <c:lblAlgn val="ctr"/>
        <c:lblOffset val="100"/>
        <c:noMultiLvlLbl val="0"/>
      </c:catAx>
      <c:valAx>
        <c:axId val="3917000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917115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[chiffres AG.xlsx]Feuil8!Tableau croisé dynamique22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noProof="0" dirty="0"/>
              <a:t>Fréquentation</a:t>
            </a:r>
            <a:r>
              <a:rPr lang="fr-FR" baseline="0" noProof="0" dirty="0"/>
              <a:t> totale</a:t>
            </a:r>
            <a:endParaRPr lang="fr-FR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Feuil8!$B$3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Feuil8!$A$4:$A$7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Feuil8!$B$4:$B$7</c:f>
              <c:numCache>
                <c:formatCode>General</c:formatCode>
                <c:ptCount val="3"/>
                <c:pt idx="0">
                  <c:v>4165</c:v>
                </c:pt>
                <c:pt idx="1">
                  <c:v>4873</c:v>
                </c:pt>
                <c:pt idx="2">
                  <c:v>10325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55-4059-B11C-9250ED2F7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5945087"/>
        <c:axId val="525943167"/>
      </c:lineChart>
      <c:catAx>
        <c:axId val="525945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25943167"/>
        <c:crosses val="autoZero"/>
        <c:auto val="1"/>
        <c:lblAlgn val="ctr"/>
        <c:lblOffset val="100"/>
        <c:noMultiLvlLbl val="0"/>
      </c:catAx>
      <c:valAx>
        <c:axId val="525943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25945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noProof="0" dirty="0"/>
              <a:t>Augmentation constante des séjours et nuitées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Feuil1!$D$10</c:f>
              <c:strCache>
                <c:ptCount val="1"/>
                <c:pt idx="0">
                  <c:v>2019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Feuil1!$G$1:$H$1</c:f>
              <c:strCache>
                <c:ptCount val="2"/>
                <c:pt idx="0">
                  <c:v>séjours</c:v>
                </c:pt>
                <c:pt idx="1">
                  <c:v>nuitées</c:v>
                </c:pt>
              </c:strCache>
            </c:strRef>
          </c:cat>
          <c:val>
            <c:numRef>
              <c:f>Feuil1!$G$2:$H$2</c:f>
              <c:numCache>
                <c:formatCode>General</c:formatCode>
                <c:ptCount val="2"/>
                <c:pt idx="0">
                  <c:v>630000</c:v>
                </c:pt>
                <c:pt idx="1">
                  <c:v>3000000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17-4BB5-A550-1D6C41F37A4D}"/>
            </c:ext>
          </c:extLst>
        </c:ser>
        <c:ser>
          <c:idx val="1"/>
          <c:order val="1"/>
          <c:tx>
            <c:strRef>
              <c:f>Feuil1!$D$11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Feuil1!$G$1:$H$1</c:f>
              <c:strCache>
                <c:ptCount val="2"/>
                <c:pt idx="0">
                  <c:v>séjours</c:v>
                </c:pt>
                <c:pt idx="1">
                  <c:v>nuitées</c:v>
                </c:pt>
              </c:strCache>
            </c:strRef>
          </c:cat>
          <c:val>
            <c:numRef>
              <c:f>Feuil1!$G$3:$H$3</c:f>
              <c:numCache>
                <c:formatCode>General</c:formatCode>
                <c:ptCount val="2"/>
                <c:pt idx="0">
                  <c:v>880000</c:v>
                </c:pt>
                <c:pt idx="1">
                  <c:v>3900000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D17-4BB5-A550-1D6C41F37A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86285263"/>
        <c:axId val="1386286223"/>
      </c:lineChart>
      <c:catAx>
        <c:axId val="1386285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86286223"/>
        <c:crosses val="autoZero"/>
        <c:auto val="1"/>
        <c:lblAlgn val="ctr"/>
        <c:lblOffset val="100"/>
        <c:noMultiLvlLbl val="0"/>
      </c:catAx>
      <c:valAx>
        <c:axId val="1386286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862852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noProof="0" dirty="0"/>
              <a:t>Par conséquent, augmentation des retombées</a:t>
            </a:r>
            <a:r>
              <a:rPr lang="fr-FR" baseline="0" noProof="0" dirty="0"/>
              <a:t> économiques</a:t>
            </a:r>
            <a:endParaRPr lang="fr-FR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Feuil1!$E$9</c:f>
              <c:strCache>
                <c:ptCount val="1"/>
                <c:pt idx="0">
                  <c:v>retombées économiques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Feuil1!$D$10:$D$11</c:f>
              <c:numCache>
                <c:formatCode>General</c:formatCode>
                <c:ptCount val="2"/>
                <c:pt idx="0">
                  <c:v>2019</c:v>
                </c:pt>
                <c:pt idx="1">
                  <c:v>2025</c:v>
                </c:pt>
              </c:numCache>
            </c:numRef>
          </c:cat>
          <c:val>
            <c:numRef>
              <c:f>Feuil1!$E$10:$E$11</c:f>
              <c:numCache>
                <c:formatCode>General</c:formatCode>
                <c:ptCount val="2"/>
                <c:pt idx="0">
                  <c:v>139000000</c:v>
                </c:pt>
                <c:pt idx="1">
                  <c:v>171000000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C3-4808-B028-C388A50CE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8776079"/>
        <c:axId val="1318768879"/>
      </c:lineChart>
      <c:catAx>
        <c:axId val="1318776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18768879"/>
        <c:crosses val="autoZero"/>
        <c:auto val="1"/>
        <c:lblAlgn val="ctr"/>
        <c:lblOffset val="100"/>
        <c:noMultiLvlLbl val="0"/>
      </c:catAx>
      <c:valAx>
        <c:axId val="1318768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18776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6DE-4AA2-A9CB-AB3D0A45334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6DE-4AA2-A9CB-AB3D0A45334C}"/>
              </c:ext>
            </c:extLst>
          </c:dPt>
          <c:dLbls>
            <c:dLbl>
              <c:idx val="0"/>
              <c:layout>
                <c:manualLayout>
                  <c:x val="-3.0266869101680145E-2"/>
                  <c:y val="0.3210763596726076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DE-4AA2-A9CB-AB3D0A45334C}"/>
                </c:ext>
              </c:extLst>
            </c:dLbl>
            <c:dLbl>
              <c:idx val="1"/>
              <c:layout>
                <c:manualLayout>
                  <c:x val="4.0568057393554027E-2"/>
                  <c:y val="-0.2134050141513042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DE-4AA2-A9CB-AB3D0A4533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1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Feuil4!$A$1:$B$1</c:f>
              <c:strCache>
                <c:ptCount val="2"/>
                <c:pt idx="0">
                  <c:v>charges</c:v>
                </c:pt>
                <c:pt idx="1">
                  <c:v>recettes</c:v>
                </c:pt>
              </c:strCache>
            </c:strRef>
          </c:cat>
          <c:val>
            <c:numRef>
              <c:f>Feuil4!$A$2:$B$2</c:f>
              <c:numCache>
                <c:formatCode>"€"#,##0_);[Red]\("€"#,##0\)</c:formatCode>
                <c:ptCount val="2"/>
                <c:pt idx="0">
                  <c:v>294064</c:v>
                </c:pt>
                <c:pt idx="1">
                  <c:v>237100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DE-4AA2-A9CB-AB3D0A4533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Entrées</a:t>
            </a:r>
            <a:r>
              <a:rPr lang="fr-FR" baseline="0"/>
              <a:t> MTAP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Feuil1!$A$1:$A$6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Feuil1!$B$1:$B$6</c:f>
              <c:numCache>
                <c:formatCode>General</c:formatCode>
                <c:ptCount val="6"/>
                <c:pt idx="0">
                  <c:v>2304</c:v>
                </c:pt>
                <c:pt idx="1">
                  <c:v>1963</c:v>
                </c:pt>
                <c:pt idx="2">
                  <c:v>3455</c:v>
                </c:pt>
                <c:pt idx="3">
                  <c:v>4115</c:v>
                </c:pt>
                <c:pt idx="4">
                  <c:v>3511</c:v>
                </c:pt>
                <c:pt idx="5">
                  <c:v>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EB-43BA-8EA4-D265810565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3450127"/>
        <c:axId val="823450607"/>
      </c:lineChart>
      <c:catAx>
        <c:axId val="823450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23450607"/>
        <c:crosses val="autoZero"/>
        <c:auto val="1"/>
        <c:lblAlgn val="ctr"/>
        <c:lblOffset val="100"/>
        <c:noMultiLvlLbl val="0"/>
      </c:catAx>
      <c:valAx>
        <c:axId val="823450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23450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Feuil3!$B$1</c:f>
              <c:strCache>
                <c:ptCount val="1"/>
                <c:pt idx="0">
                  <c:v>Nb personnes accueillies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Feuil3!$A$2:$A$7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Feuil3!$B$2:$B$7</c:f>
              <c:numCache>
                <c:formatCode>General</c:formatCode>
                <c:ptCount val="6"/>
                <c:pt idx="0">
                  <c:v>159</c:v>
                </c:pt>
                <c:pt idx="1">
                  <c:v>300</c:v>
                </c:pt>
                <c:pt idx="2">
                  <c:v>670</c:v>
                </c:pt>
                <c:pt idx="3">
                  <c:v>1089</c:v>
                </c:pt>
                <c:pt idx="4">
                  <c:v>1713</c:v>
                </c:pt>
                <c:pt idx="5">
                  <c:v>1995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84-4892-B7FC-A4F2AD79D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0616928"/>
        <c:axId val="1770617408"/>
      </c:lineChart>
      <c:catAx>
        <c:axId val="177061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70617408"/>
        <c:crosses val="autoZero"/>
        <c:auto val="1"/>
        <c:lblAlgn val="ctr"/>
        <c:lblOffset val="100"/>
        <c:noMultiLvlLbl val="0"/>
      </c:catAx>
      <c:valAx>
        <c:axId val="177061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70616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Feuil3!$B$12</c:f>
              <c:strCache>
                <c:ptCount val="1"/>
                <c:pt idx="0">
                  <c:v>CA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Feuil3!$A$13:$A$18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Feuil3!$B$13:$B$18</c:f>
              <c:numCache>
                <c:formatCode>"€"#,##0_);[Red]\("€"#,##0\)</c:formatCode>
                <c:ptCount val="6"/>
                <c:pt idx="0">
                  <c:v>1828</c:v>
                </c:pt>
                <c:pt idx="1">
                  <c:v>9563</c:v>
                </c:pt>
                <c:pt idx="2">
                  <c:v>22185</c:v>
                </c:pt>
                <c:pt idx="3">
                  <c:v>39945</c:v>
                </c:pt>
                <c:pt idx="4">
                  <c:v>43660</c:v>
                </c:pt>
                <c:pt idx="5" formatCode="&quot;€&quot;#,##0.00_);[Red]\(&quot;€&quot;#,##0.00\)">
                  <c:v>89790.399999999994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E1-4A03-901D-76FDC81FFF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13744224"/>
        <c:axId val="1913744704"/>
      </c:lineChart>
      <c:catAx>
        <c:axId val="191374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13744704"/>
        <c:crosses val="autoZero"/>
        <c:auto val="1"/>
        <c:lblAlgn val="ctr"/>
        <c:lblOffset val="100"/>
        <c:noMultiLvlLbl val="0"/>
      </c:catAx>
      <c:valAx>
        <c:axId val="1913744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€&quot;#,##0_);[Red]\(&quot;€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13744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Feuil1!$F$23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Feuil1!$G$21:$R$22</c:f>
              <c:multiLvlStrCache>
                <c:ptCount val="12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</c:lvl>
                <c:lvl>
                  <c:pt idx="0">
                    <c:v>Mois</c:v>
                  </c:pt>
                </c:lvl>
              </c:multiLvlStrCache>
            </c:multiLvlStrRef>
          </c:cat>
          <c:val>
            <c:numRef>
              <c:f>Feuil1!$G$23:$R$23</c:f>
              <c:numCache>
                <c:formatCode>General</c:formatCode>
                <c:ptCount val="12"/>
                <c:pt idx="0">
                  <c:v>230</c:v>
                </c:pt>
                <c:pt idx="1">
                  <c:v>207</c:v>
                </c:pt>
                <c:pt idx="2">
                  <c:v>167</c:v>
                </c:pt>
                <c:pt idx="3">
                  <c:v>0</c:v>
                </c:pt>
                <c:pt idx="4">
                  <c:v>0</c:v>
                </c:pt>
                <c:pt idx="5">
                  <c:v>718</c:v>
                </c:pt>
                <c:pt idx="6" formatCode="#,##0">
                  <c:v>4751</c:v>
                </c:pt>
                <c:pt idx="7" formatCode="#,##0">
                  <c:v>6132</c:v>
                </c:pt>
                <c:pt idx="8" formatCode="#,##0">
                  <c:v>2759</c:v>
                </c:pt>
                <c:pt idx="9">
                  <c:v>744</c:v>
                </c:pt>
                <c:pt idx="10">
                  <c:v>0</c:v>
                </c:pt>
                <c:pt idx="1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29-46A7-AA84-14D8F9373376}"/>
            </c:ext>
          </c:extLst>
        </c:ser>
        <c:ser>
          <c:idx val="1"/>
          <c:order val="1"/>
          <c:tx>
            <c:strRef>
              <c:f>Feuil1!$F$24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Feuil1!$G$21:$R$22</c:f>
              <c:multiLvlStrCache>
                <c:ptCount val="12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</c:lvl>
                <c:lvl>
                  <c:pt idx="0">
                    <c:v>Mois</c:v>
                  </c:pt>
                </c:lvl>
              </c:multiLvlStrCache>
            </c:multiLvlStrRef>
          </c:cat>
          <c:val>
            <c:numRef>
              <c:f>Feuil1!$G$24:$R$24</c:f>
              <c:numCache>
                <c:formatCode>General</c:formatCode>
                <c:ptCount val="12"/>
                <c:pt idx="0">
                  <c:v>65</c:v>
                </c:pt>
                <c:pt idx="1">
                  <c:v>83</c:v>
                </c:pt>
                <c:pt idx="2">
                  <c:v>245</c:v>
                </c:pt>
                <c:pt idx="3">
                  <c:v>0</c:v>
                </c:pt>
                <c:pt idx="4">
                  <c:v>368</c:v>
                </c:pt>
                <c:pt idx="5" formatCode="#,##0">
                  <c:v>1396</c:v>
                </c:pt>
                <c:pt idx="6" formatCode="#,##0">
                  <c:v>3737</c:v>
                </c:pt>
                <c:pt idx="7" formatCode="#,##0">
                  <c:v>4726</c:v>
                </c:pt>
                <c:pt idx="8" formatCode="#,##0">
                  <c:v>1623</c:v>
                </c:pt>
                <c:pt idx="9">
                  <c:v>586</c:v>
                </c:pt>
                <c:pt idx="10">
                  <c:v>137</c:v>
                </c:pt>
                <c:pt idx="11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29-46A7-AA84-14D8F9373376}"/>
            </c:ext>
          </c:extLst>
        </c:ser>
        <c:ser>
          <c:idx val="2"/>
          <c:order val="2"/>
          <c:tx>
            <c:strRef>
              <c:f>Feuil1!$F$25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Feuil1!$G$21:$R$22</c:f>
              <c:multiLvlStrCache>
                <c:ptCount val="12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</c:lvl>
                <c:lvl>
                  <c:pt idx="0">
                    <c:v>Mois</c:v>
                  </c:pt>
                </c:lvl>
              </c:multiLvlStrCache>
            </c:multiLvlStrRef>
          </c:cat>
          <c:val>
            <c:numRef>
              <c:f>Feuil1!$G$25:$R$25</c:f>
              <c:numCache>
                <c:formatCode>General</c:formatCode>
                <c:ptCount val="12"/>
                <c:pt idx="0">
                  <c:v>50</c:v>
                </c:pt>
                <c:pt idx="1">
                  <c:v>69</c:v>
                </c:pt>
                <c:pt idx="2">
                  <c:v>192</c:v>
                </c:pt>
                <c:pt idx="3">
                  <c:v>660</c:v>
                </c:pt>
                <c:pt idx="4">
                  <c:v>407</c:v>
                </c:pt>
                <c:pt idx="5">
                  <c:v>915</c:v>
                </c:pt>
                <c:pt idx="6" formatCode="#,##0">
                  <c:v>2666</c:v>
                </c:pt>
                <c:pt idx="7" formatCode="#,##0">
                  <c:v>4093</c:v>
                </c:pt>
                <c:pt idx="8" formatCode="#,##0">
                  <c:v>1767</c:v>
                </c:pt>
                <c:pt idx="9">
                  <c:v>933</c:v>
                </c:pt>
                <c:pt idx="10">
                  <c:v>343</c:v>
                </c:pt>
                <c:pt idx="11">
                  <c:v>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29-46A7-AA84-14D8F9373376}"/>
            </c:ext>
          </c:extLst>
        </c:ser>
        <c:ser>
          <c:idx val="3"/>
          <c:order val="3"/>
          <c:tx>
            <c:strRef>
              <c:f>Feuil1!$F$26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Feuil1!$G$21:$R$22</c:f>
              <c:multiLvlStrCache>
                <c:ptCount val="12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</c:lvl>
                <c:lvl>
                  <c:pt idx="0">
                    <c:v>Mois</c:v>
                  </c:pt>
                </c:lvl>
              </c:multiLvlStrCache>
            </c:multiLvlStrRef>
          </c:cat>
          <c:val>
            <c:numRef>
              <c:f>Feuil1!$G$26:$R$26</c:f>
              <c:numCache>
                <c:formatCode>General</c:formatCode>
                <c:ptCount val="12"/>
                <c:pt idx="0">
                  <c:v>92</c:v>
                </c:pt>
                <c:pt idx="1">
                  <c:v>357</c:v>
                </c:pt>
                <c:pt idx="2">
                  <c:v>384</c:v>
                </c:pt>
                <c:pt idx="3" formatCode="#,##0">
                  <c:v>1014</c:v>
                </c:pt>
                <c:pt idx="4" formatCode="#,##0">
                  <c:v>1126</c:v>
                </c:pt>
                <c:pt idx="5" formatCode="#,##0">
                  <c:v>1410</c:v>
                </c:pt>
                <c:pt idx="6" formatCode="#,##0">
                  <c:v>4040</c:v>
                </c:pt>
                <c:pt idx="7" formatCode="#,##0">
                  <c:v>5454</c:v>
                </c:pt>
                <c:pt idx="8" formatCode="#,##0">
                  <c:v>1767</c:v>
                </c:pt>
                <c:pt idx="9">
                  <c:v>974</c:v>
                </c:pt>
                <c:pt idx="10">
                  <c:v>168</c:v>
                </c:pt>
                <c:pt idx="11">
                  <c:v>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29-46A7-AA84-14D8F9373376}"/>
            </c:ext>
          </c:extLst>
        </c:ser>
        <c:ser>
          <c:idx val="4"/>
          <c:order val="4"/>
          <c:tx>
            <c:strRef>
              <c:f>Feuil1!$F$27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Feuil1!$G$21:$R$22</c:f>
              <c:multiLvlStrCache>
                <c:ptCount val="12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</c:lvl>
                <c:lvl>
                  <c:pt idx="0">
                    <c:v>Mois</c:v>
                  </c:pt>
                </c:lvl>
              </c:multiLvlStrCache>
            </c:multiLvlStrRef>
          </c:cat>
          <c:val>
            <c:numRef>
              <c:f>Feuil1!$G$27:$R$27</c:f>
              <c:numCache>
                <c:formatCode>General</c:formatCode>
                <c:ptCount val="12"/>
                <c:pt idx="0">
                  <c:v>97</c:v>
                </c:pt>
                <c:pt idx="1">
                  <c:v>151</c:v>
                </c:pt>
                <c:pt idx="2">
                  <c:v>277</c:v>
                </c:pt>
                <c:pt idx="3">
                  <c:v>666</c:v>
                </c:pt>
                <c:pt idx="4" formatCode="#,##0">
                  <c:v>1024</c:v>
                </c:pt>
                <c:pt idx="5">
                  <c:v>722</c:v>
                </c:pt>
                <c:pt idx="6" formatCode="#,##0">
                  <c:v>2970</c:v>
                </c:pt>
                <c:pt idx="7" formatCode="#,##0">
                  <c:v>4156</c:v>
                </c:pt>
                <c:pt idx="8" formatCode="#,##0">
                  <c:v>1162</c:v>
                </c:pt>
                <c:pt idx="9">
                  <c:v>987</c:v>
                </c:pt>
                <c:pt idx="10">
                  <c:v>125</c:v>
                </c:pt>
                <c:pt idx="11">
                  <c:v>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29-46A7-AA84-14D8F9373376}"/>
            </c:ext>
          </c:extLst>
        </c:ser>
        <c:ser>
          <c:idx val="5"/>
          <c:order val="5"/>
          <c:tx>
            <c:strRef>
              <c:f>Feuil1!$F$28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multiLvlStrRef>
              <c:f>Feuil1!$G$21:$R$22</c:f>
              <c:multiLvlStrCache>
                <c:ptCount val="12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  <c:pt idx="8">
                    <c:v>9</c:v>
                  </c:pt>
                  <c:pt idx="9">
                    <c:v>10</c:v>
                  </c:pt>
                  <c:pt idx="10">
                    <c:v>11</c:v>
                  </c:pt>
                  <c:pt idx="11">
                    <c:v>12</c:v>
                  </c:pt>
                </c:lvl>
                <c:lvl>
                  <c:pt idx="0">
                    <c:v>Mois</c:v>
                  </c:pt>
                </c:lvl>
              </c:multiLvlStrCache>
            </c:multiLvlStrRef>
          </c:cat>
          <c:val>
            <c:numRef>
              <c:f>Feuil1!$G$28:$R$28</c:f>
              <c:numCache>
                <c:formatCode>General</c:formatCode>
                <c:ptCount val="12"/>
                <c:pt idx="0">
                  <c:v>55</c:v>
                </c:pt>
                <c:pt idx="1">
                  <c:v>139</c:v>
                </c:pt>
                <c:pt idx="2">
                  <c:v>212</c:v>
                </c:pt>
                <c:pt idx="3">
                  <c:v>697</c:v>
                </c:pt>
                <c:pt idx="4" formatCode="#,##0">
                  <c:v>1166</c:v>
                </c:pt>
                <c:pt idx="5" formatCode="#,##0">
                  <c:v>1023</c:v>
                </c:pt>
                <c:pt idx="6" formatCode="#,##0">
                  <c:v>2960</c:v>
                </c:pt>
                <c:pt idx="7" formatCode="#,##0">
                  <c:v>4650</c:v>
                </c:pt>
                <c:pt idx="8" formatCode="#,##0">
                  <c:v>1378</c:v>
                </c:pt>
                <c:pt idx="9">
                  <c:v>923</c:v>
                </c:pt>
                <c:pt idx="10">
                  <c:v>57</c:v>
                </c:pt>
                <c:pt idx="11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29-46A7-AA84-14D8F93733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8706544"/>
        <c:axId val="1138703664"/>
      </c:barChart>
      <c:catAx>
        <c:axId val="113870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38703664"/>
        <c:crosses val="autoZero"/>
        <c:auto val="1"/>
        <c:lblAlgn val="ctr"/>
        <c:lblOffset val="100"/>
        <c:noMultiLvlLbl val="0"/>
      </c:catAx>
      <c:valAx>
        <c:axId val="1138703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38706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noProof="0" dirty="0"/>
              <a:t>Fréquentation du site internet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Feuil2!$B$3</c:f>
              <c:strCache>
                <c:ptCount val="1"/>
                <c:pt idx="0">
                  <c:v>visiteurs uniques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Feuil2!$A$4:$A$9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Feuil2!$B$4:$B$9</c:f>
              <c:numCache>
                <c:formatCode>General</c:formatCode>
                <c:ptCount val="6"/>
                <c:pt idx="0">
                  <c:v>35300</c:v>
                </c:pt>
                <c:pt idx="1">
                  <c:v>39000</c:v>
                </c:pt>
                <c:pt idx="2">
                  <c:v>40830</c:v>
                </c:pt>
                <c:pt idx="3">
                  <c:v>88000</c:v>
                </c:pt>
                <c:pt idx="4">
                  <c:v>85400</c:v>
                </c:pt>
                <c:pt idx="5">
                  <c:v>49000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C7-41D8-8468-9A083947F307}"/>
            </c:ext>
          </c:extLst>
        </c:ser>
        <c:ser>
          <c:idx val="1"/>
          <c:order val="1"/>
          <c:tx>
            <c:strRef>
              <c:f>Feuil2!$C$3</c:f>
              <c:strCache>
                <c:ptCount val="1"/>
                <c:pt idx="0">
                  <c:v>Pages vues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Feuil2!$A$4:$A$9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Feuil2!$C$4:$C$9</c:f>
              <c:numCache>
                <c:formatCode>General</c:formatCode>
                <c:ptCount val="6"/>
                <c:pt idx="0">
                  <c:v>85800</c:v>
                </c:pt>
                <c:pt idx="1">
                  <c:v>116000</c:v>
                </c:pt>
                <c:pt idx="2">
                  <c:v>111210</c:v>
                </c:pt>
                <c:pt idx="3">
                  <c:v>116000</c:v>
                </c:pt>
                <c:pt idx="4">
                  <c:v>127000</c:v>
                </c:pt>
                <c:pt idx="5">
                  <c:v>100000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C7-41D8-8468-9A083947F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4919311"/>
        <c:axId val="1604943791"/>
      </c:lineChart>
      <c:catAx>
        <c:axId val="160491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04943791"/>
        <c:crosses val="autoZero"/>
        <c:auto val="1"/>
        <c:lblAlgn val="ctr"/>
        <c:lblOffset val="100"/>
        <c:noMultiLvlLbl val="0"/>
      </c:catAx>
      <c:valAx>
        <c:axId val="1604943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0491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noProof="0" dirty="0"/>
              <a:t>Instagram</a:t>
            </a:r>
            <a:r>
              <a:rPr lang="fr-FR" sz="1400" b="0" i="0" u="none" strike="noStrike" kern="1200" spc="0" baseline="0" noProof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®</a:t>
            </a:r>
            <a:endParaRPr lang="fr-FR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Feuil2!$G$1:$G$3</c:f>
              <c:strCache>
                <c:ptCount val="3"/>
                <c:pt idx="0">
                  <c:v>chiffres RS</c:v>
                </c:pt>
                <c:pt idx="2">
                  <c:v>insta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Feuil2!$F$4:$F$9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Feuil2!$G$4:$G$9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500</c:v>
                </c:pt>
                <c:pt idx="4">
                  <c:v>700</c:v>
                </c:pt>
                <c:pt idx="5">
                  <c:v>850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3C-49A1-A0D5-01CE9998D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86266063"/>
        <c:axId val="1386256943"/>
      </c:lineChart>
      <c:catAx>
        <c:axId val="1386266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86256943"/>
        <c:crosses val="autoZero"/>
        <c:auto val="1"/>
        <c:lblAlgn val="ctr"/>
        <c:lblOffset val="100"/>
        <c:noMultiLvlLbl val="0"/>
      </c:catAx>
      <c:valAx>
        <c:axId val="138625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862660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noProof="0" dirty="0"/>
              <a:t>Facebook</a:t>
            </a:r>
            <a:r>
              <a:rPr lang="fr-FR" sz="1400" b="0" i="0" u="none" strike="noStrike" kern="1200" spc="0" baseline="0" noProof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®</a:t>
            </a:r>
            <a:endParaRPr lang="fr-FR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Feuil2!$B$15:$B$17</c:f>
              <c:strCache>
                <c:ptCount val="3"/>
                <c:pt idx="0">
                  <c:v>chiffres RS</c:v>
                </c:pt>
                <c:pt idx="2">
                  <c:v>facebook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Feuil2!$A$18:$A$23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Feuil2!$B$18:$B$23</c:f>
              <c:numCache>
                <c:formatCode>General</c:formatCode>
                <c:ptCount val="6"/>
                <c:pt idx="0">
                  <c:v>4500</c:v>
                </c:pt>
                <c:pt idx="1">
                  <c:v>4800</c:v>
                </c:pt>
                <c:pt idx="2">
                  <c:v>4800</c:v>
                </c:pt>
                <c:pt idx="3">
                  <c:v>6300</c:v>
                </c:pt>
                <c:pt idx="4">
                  <c:v>6500</c:v>
                </c:pt>
                <c:pt idx="5">
                  <c:v>6800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DB-4550-86D7-5FD3336CCD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4890991"/>
        <c:axId val="1604909231"/>
      </c:lineChart>
      <c:catAx>
        <c:axId val="1604890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04909231"/>
        <c:crosses val="autoZero"/>
        <c:auto val="1"/>
        <c:lblAlgn val="ctr"/>
        <c:lblOffset val="100"/>
        <c:noMultiLvlLbl val="0"/>
      </c:catAx>
      <c:valAx>
        <c:axId val="1604909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04890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Feuil9!$B$1</c:f>
              <c:strCache>
                <c:ptCount val="1"/>
                <c:pt idx="0">
                  <c:v>Rando Millevaches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Feuil9!$A$2:$A$7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Feuil9!$B$2:$B$7</c:f>
              <c:numCache>
                <c:formatCode>General</c:formatCode>
                <c:ptCount val="6"/>
                <c:pt idx="0">
                  <c:v>15165</c:v>
                </c:pt>
                <c:pt idx="1">
                  <c:v>47265</c:v>
                </c:pt>
                <c:pt idx="2">
                  <c:v>39000</c:v>
                </c:pt>
                <c:pt idx="3">
                  <c:v>65579</c:v>
                </c:pt>
                <c:pt idx="4">
                  <c:v>99406</c:v>
                </c:pt>
                <c:pt idx="5">
                  <c:v>115996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A0-4BBB-97CD-C17EF8032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9427504"/>
        <c:axId val="319428464"/>
      </c:lineChart>
      <c:catAx>
        <c:axId val="319427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9428464"/>
        <c:crosses val="autoZero"/>
        <c:auto val="1"/>
        <c:lblAlgn val="ctr"/>
        <c:lblOffset val="100"/>
        <c:noMultiLvlLbl val="0"/>
      </c:catAx>
      <c:valAx>
        <c:axId val="319428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9427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image" Target="../media/image6.svg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5546DE-DCD7-45A7-8AFE-06076AEC154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2715C63-066D-4FF6-B41A-D529B6D5ADF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noProof="0" dirty="0"/>
            <a:t>I – Rapport moral du Président</a:t>
          </a:r>
          <a:endParaRPr lang="fr-FR" noProof="0" dirty="0"/>
        </a:p>
      </dgm:t>
    </dgm:pt>
    <dgm:pt modelId="{49550B44-BD20-4F48-B384-1C4DDA14691D}" type="parTrans" cxnId="{2F692FF0-AB2B-4D2B-8238-84EE8C7AB8EE}">
      <dgm:prSet/>
      <dgm:spPr/>
      <dgm:t>
        <a:bodyPr/>
        <a:lstStyle/>
        <a:p>
          <a:endParaRPr lang="en-US"/>
        </a:p>
      </dgm:t>
    </dgm:pt>
    <dgm:pt modelId="{92D0C139-5FAB-4FE6-9D89-606AF4E69CE4}" type="sibTrans" cxnId="{2F692FF0-AB2B-4D2B-8238-84EE8C7AB8EE}">
      <dgm:prSet/>
      <dgm:spPr/>
      <dgm:t>
        <a:bodyPr/>
        <a:lstStyle/>
        <a:p>
          <a:endParaRPr lang="en-US"/>
        </a:p>
      </dgm:t>
    </dgm:pt>
    <dgm:pt modelId="{79854A47-75C7-4C15-8324-E13E17BA17FE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noProof="0" dirty="0"/>
            <a:t>II – Rapport d’activité 2025</a:t>
          </a:r>
          <a:endParaRPr lang="fr-FR" noProof="0" dirty="0"/>
        </a:p>
      </dgm:t>
    </dgm:pt>
    <dgm:pt modelId="{28DC802E-3A42-47E2-AC29-465FB7FC5FFB}" type="parTrans" cxnId="{EAC21AA2-3FDE-47AC-98CB-C3C6C09DD2DC}">
      <dgm:prSet/>
      <dgm:spPr/>
      <dgm:t>
        <a:bodyPr/>
        <a:lstStyle/>
        <a:p>
          <a:endParaRPr lang="en-US"/>
        </a:p>
      </dgm:t>
    </dgm:pt>
    <dgm:pt modelId="{5F64C76A-9FBF-468F-90A1-06434531A818}" type="sibTrans" cxnId="{EAC21AA2-3FDE-47AC-98CB-C3C6C09DD2DC}">
      <dgm:prSet/>
      <dgm:spPr/>
      <dgm:t>
        <a:bodyPr/>
        <a:lstStyle/>
        <a:p>
          <a:endParaRPr lang="en-US"/>
        </a:p>
      </dgm:t>
    </dgm:pt>
    <dgm:pt modelId="{3F998F66-F7F9-407C-9DD2-586BE4870976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noProof="0" dirty="0"/>
            <a:t>III – Rapport financier 2025</a:t>
          </a:r>
          <a:endParaRPr lang="fr-FR" noProof="0" dirty="0"/>
        </a:p>
      </dgm:t>
    </dgm:pt>
    <dgm:pt modelId="{6977A884-B607-4565-AB9F-D0BC9A858B76}" type="parTrans" cxnId="{26858568-5FE3-4645-A0C5-D3CF8EDBF4FE}">
      <dgm:prSet/>
      <dgm:spPr/>
      <dgm:t>
        <a:bodyPr/>
        <a:lstStyle/>
        <a:p>
          <a:endParaRPr lang="en-US"/>
        </a:p>
      </dgm:t>
    </dgm:pt>
    <dgm:pt modelId="{9A3CA796-316C-40B8-A5B5-A82459C8FFEB}" type="sibTrans" cxnId="{26858568-5FE3-4645-A0C5-D3CF8EDBF4FE}">
      <dgm:prSet/>
      <dgm:spPr/>
      <dgm:t>
        <a:bodyPr/>
        <a:lstStyle/>
        <a:p>
          <a:endParaRPr lang="en-US"/>
        </a:p>
      </dgm:t>
    </dgm:pt>
    <dgm:pt modelId="{A99FD535-F58C-463E-BC53-A3A87DB8ADF0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noProof="0" dirty="0"/>
            <a:t>IV – Présentation des projets 2026</a:t>
          </a:r>
          <a:endParaRPr lang="fr-FR" noProof="0" dirty="0"/>
        </a:p>
      </dgm:t>
    </dgm:pt>
    <dgm:pt modelId="{4EE7693B-BED2-41D4-B29B-2A98847AC63C}" type="parTrans" cxnId="{13D932E3-0B30-40C2-B220-CA688B9187E1}">
      <dgm:prSet/>
      <dgm:spPr/>
      <dgm:t>
        <a:bodyPr/>
        <a:lstStyle/>
        <a:p>
          <a:endParaRPr lang="en-US"/>
        </a:p>
      </dgm:t>
    </dgm:pt>
    <dgm:pt modelId="{DFDE85D7-4922-4D2C-A8D9-29DFAF68D702}" type="sibTrans" cxnId="{13D932E3-0B30-40C2-B220-CA688B9187E1}">
      <dgm:prSet/>
      <dgm:spPr/>
      <dgm:t>
        <a:bodyPr/>
        <a:lstStyle/>
        <a:p>
          <a:endParaRPr lang="en-US"/>
        </a:p>
      </dgm:t>
    </dgm:pt>
    <dgm:pt modelId="{FF56BD0C-A49C-46F1-A4BD-BDFB899C5D0B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noProof="0" dirty="0"/>
            <a:t>V – Présentation du Budget prévisionnel 2026</a:t>
          </a:r>
          <a:endParaRPr lang="fr-FR" noProof="0" dirty="0"/>
        </a:p>
      </dgm:t>
    </dgm:pt>
    <dgm:pt modelId="{5069F6C4-16F6-430C-BB5F-1CA8FFFFC0AE}" type="parTrans" cxnId="{B702CB3E-B7A1-4E4D-A408-06C92A0096CF}">
      <dgm:prSet/>
      <dgm:spPr/>
      <dgm:t>
        <a:bodyPr/>
        <a:lstStyle/>
        <a:p>
          <a:endParaRPr lang="en-US"/>
        </a:p>
      </dgm:t>
    </dgm:pt>
    <dgm:pt modelId="{569D3637-13A3-40CD-AEE4-2DE9BA586B92}" type="sibTrans" cxnId="{B702CB3E-B7A1-4E4D-A408-06C92A0096CF}">
      <dgm:prSet/>
      <dgm:spPr/>
      <dgm:t>
        <a:bodyPr/>
        <a:lstStyle/>
        <a:p>
          <a:endParaRPr lang="en-US"/>
        </a:p>
      </dgm:t>
    </dgm:pt>
    <dgm:pt modelId="{982DED66-8F5D-497A-BA6D-8442F50B4DE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b="1" noProof="0" dirty="0"/>
            <a:t>VI – Questions diverses</a:t>
          </a:r>
          <a:endParaRPr lang="fr-FR" noProof="0" dirty="0"/>
        </a:p>
      </dgm:t>
    </dgm:pt>
    <dgm:pt modelId="{C4793025-EE55-48D1-9F3F-E63A4573D18D}" type="parTrans" cxnId="{07D39D8C-092F-433C-BAB3-FF67FA45469A}">
      <dgm:prSet/>
      <dgm:spPr/>
      <dgm:t>
        <a:bodyPr/>
        <a:lstStyle/>
        <a:p>
          <a:endParaRPr lang="en-US"/>
        </a:p>
      </dgm:t>
    </dgm:pt>
    <dgm:pt modelId="{E68DEC77-921E-4497-B55D-691F86CF1956}" type="sibTrans" cxnId="{07D39D8C-092F-433C-BAB3-FF67FA45469A}">
      <dgm:prSet/>
      <dgm:spPr/>
      <dgm:t>
        <a:bodyPr/>
        <a:lstStyle/>
        <a:p>
          <a:endParaRPr lang="en-US"/>
        </a:p>
      </dgm:t>
    </dgm:pt>
    <dgm:pt modelId="{C4BC9E6A-7D2D-4FFE-A691-542DC0E46254}">
      <dgm:prSet phldrT="[Texte]" phldr="0"/>
      <dgm:spPr/>
      <dgm:t>
        <a:bodyPr/>
        <a:lstStyle/>
        <a:p>
          <a:pPr>
            <a:lnSpc>
              <a:spcPct val="100000"/>
            </a:lnSpc>
          </a:pPr>
          <a:r>
            <a:rPr lang="fr-FR" b="1" noProof="0" dirty="0"/>
            <a:t>VII – Election du Conseil d’Administration</a:t>
          </a:r>
        </a:p>
      </dgm:t>
    </dgm:pt>
    <dgm:pt modelId="{6D03E022-8AD8-4833-8E03-F5C19ED86E3E}" type="parTrans" cxnId="{D6C4827D-637D-492A-BEF4-00101AA045C0}">
      <dgm:prSet/>
      <dgm:spPr/>
      <dgm:t>
        <a:bodyPr/>
        <a:lstStyle/>
        <a:p>
          <a:endParaRPr lang="fr-FR"/>
        </a:p>
      </dgm:t>
    </dgm:pt>
    <dgm:pt modelId="{AE5AAA98-CB50-47B2-9BE6-A26100AA1209}" type="sibTrans" cxnId="{D6C4827D-637D-492A-BEF4-00101AA045C0}">
      <dgm:prSet/>
      <dgm:spPr/>
      <dgm:t>
        <a:bodyPr/>
        <a:lstStyle/>
        <a:p>
          <a:endParaRPr lang="fr-FR"/>
        </a:p>
      </dgm:t>
    </dgm:pt>
    <dgm:pt modelId="{45854674-A6C0-427F-8E37-72738A704421}" type="pres">
      <dgm:prSet presAssocID="{055546DE-DCD7-45A7-8AFE-06076AEC154B}" presName="root" presStyleCnt="0">
        <dgm:presLayoutVars>
          <dgm:dir/>
          <dgm:resizeHandles val="exact"/>
        </dgm:presLayoutVars>
      </dgm:prSet>
      <dgm:spPr/>
    </dgm:pt>
    <dgm:pt modelId="{0744DCC0-76B9-48DB-BB82-13906CC45B6C}" type="pres">
      <dgm:prSet presAssocID="{52715C63-066D-4FF6-B41A-D529B6D5ADF8}" presName="compNode" presStyleCnt="0"/>
      <dgm:spPr/>
    </dgm:pt>
    <dgm:pt modelId="{945EDE74-4555-426A-A1F2-E2D9B20296AE}" type="pres">
      <dgm:prSet presAssocID="{52715C63-066D-4FF6-B41A-D529B6D5ADF8}" presName="bgRect" presStyleLbl="bgShp" presStyleIdx="0" presStyleCnt="7"/>
      <dgm:spPr/>
    </dgm:pt>
    <dgm:pt modelId="{A3C5C06A-D320-4A47-811F-A9B1AE2C2AE1}" type="pres">
      <dgm:prSet presAssocID="{52715C63-066D-4FF6-B41A-D529B6D5ADF8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érencier"/>
        </a:ext>
      </dgm:extLst>
    </dgm:pt>
    <dgm:pt modelId="{D2680F70-C1EE-41FA-8C92-7F02612789F6}" type="pres">
      <dgm:prSet presAssocID="{52715C63-066D-4FF6-B41A-D529B6D5ADF8}" presName="spaceRect" presStyleCnt="0"/>
      <dgm:spPr/>
    </dgm:pt>
    <dgm:pt modelId="{7B280E3A-41CD-4E6C-8B64-39BCC8048690}" type="pres">
      <dgm:prSet presAssocID="{52715C63-066D-4FF6-B41A-D529B6D5ADF8}" presName="parTx" presStyleLbl="revTx" presStyleIdx="0" presStyleCnt="7">
        <dgm:presLayoutVars>
          <dgm:chMax val="0"/>
          <dgm:chPref val="0"/>
        </dgm:presLayoutVars>
      </dgm:prSet>
      <dgm:spPr/>
    </dgm:pt>
    <dgm:pt modelId="{11971457-1BF1-48A6-B345-DAE95FCADD0D}" type="pres">
      <dgm:prSet presAssocID="{92D0C139-5FAB-4FE6-9D89-606AF4E69CE4}" presName="sibTrans" presStyleCnt="0"/>
      <dgm:spPr/>
    </dgm:pt>
    <dgm:pt modelId="{D40DA8EE-E72A-4546-80CC-9A54BDFA06E3}" type="pres">
      <dgm:prSet presAssocID="{79854A47-75C7-4C15-8324-E13E17BA17FE}" presName="compNode" presStyleCnt="0"/>
      <dgm:spPr/>
    </dgm:pt>
    <dgm:pt modelId="{38B38007-64BB-427B-84AB-D745D30675E8}" type="pres">
      <dgm:prSet presAssocID="{79854A47-75C7-4C15-8324-E13E17BA17FE}" presName="bgRect" presStyleLbl="bgShp" presStyleIdx="1" presStyleCnt="7"/>
      <dgm:spPr/>
    </dgm:pt>
    <dgm:pt modelId="{F02D5217-FE00-4920-B13A-76DC7C8A61C7}" type="pres">
      <dgm:prSet presAssocID="{79854A47-75C7-4C15-8324-E13E17BA17FE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ère"/>
        </a:ext>
      </dgm:extLst>
    </dgm:pt>
    <dgm:pt modelId="{3831E85F-D207-4857-A69A-D97253FE282C}" type="pres">
      <dgm:prSet presAssocID="{79854A47-75C7-4C15-8324-E13E17BA17FE}" presName="spaceRect" presStyleCnt="0"/>
      <dgm:spPr/>
    </dgm:pt>
    <dgm:pt modelId="{348624DF-8D1E-411B-B9AC-60565230CE11}" type="pres">
      <dgm:prSet presAssocID="{79854A47-75C7-4C15-8324-E13E17BA17FE}" presName="parTx" presStyleLbl="revTx" presStyleIdx="1" presStyleCnt="7">
        <dgm:presLayoutVars>
          <dgm:chMax val="0"/>
          <dgm:chPref val="0"/>
        </dgm:presLayoutVars>
      </dgm:prSet>
      <dgm:spPr/>
    </dgm:pt>
    <dgm:pt modelId="{12BAAE82-DAF5-4ABF-A895-3484F46C438C}" type="pres">
      <dgm:prSet presAssocID="{5F64C76A-9FBF-468F-90A1-06434531A818}" presName="sibTrans" presStyleCnt="0"/>
      <dgm:spPr/>
    </dgm:pt>
    <dgm:pt modelId="{517B9790-1518-492A-8B6E-6E06FECF88DB}" type="pres">
      <dgm:prSet presAssocID="{3F998F66-F7F9-407C-9DD2-586BE4870976}" presName="compNode" presStyleCnt="0"/>
      <dgm:spPr/>
    </dgm:pt>
    <dgm:pt modelId="{C4B142D0-2BC4-4063-B4DD-AA40F1179780}" type="pres">
      <dgm:prSet presAssocID="{3F998F66-F7F9-407C-9DD2-586BE4870976}" presName="bgRect" presStyleLbl="bgShp" presStyleIdx="2" presStyleCnt="7"/>
      <dgm:spPr/>
    </dgm:pt>
    <dgm:pt modelId="{3C6FDB5D-3695-4698-B312-3AF17F60B92E}" type="pres">
      <dgm:prSet presAssocID="{3F998F66-F7F9-407C-9DD2-586BE4870976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BBB6FC82-8EA9-4047-9DDC-68FE92D27098}" type="pres">
      <dgm:prSet presAssocID="{3F998F66-F7F9-407C-9DD2-586BE4870976}" presName="spaceRect" presStyleCnt="0"/>
      <dgm:spPr/>
    </dgm:pt>
    <dgm:pt modelId="{A9F9E489-099B-4260-9C9E-4D102EB3DD41}" type="pres">
      <dgm:prSet presAssocID="{3F998F66-F7F9-407C-9DD2-586BE4870976}" presName="parTx" presStyleLbl="revTx" presStyleIdx="2" presStyleCnt="7">
        <dgm:presLayoutVars>
          <dgm:chMax val="0"/>
          <dgm:chPref val="0"/>
        </dgm:presLayoutVars>
      </dgm:prSet>
      <dgm:spPr/>
    </dgm:pt>
    <dgm:pt modelId="{1370DA53-FFD0-4FFA-9051-92605D8A83FF}" type="pres">
      <dgm:prSet presAssocID="{9A3CA796-316C-40B8-A5B5-A82459C8FFEB}" presName="sibTrans" presStyleCnt="0"/>
      <dgm:spPr/>
    </dgm:pt>
    <dgm:pt modelId="{9016CEBB-D52A-4245-A274-9B731A18A2BF}" type="pres">
      <dgm:prSet presAssocID="{A99FD535-F58C-463E-BC53-A3A87DB8ADF0}" presName="compNode" presStyleCnt="0"/>
      <dgm:spPr/>
    </dgm:pt>
    <dgm:pt modelId="{508A0ACD-0BAC-420F-83C2-A83C02021A7B}" type="pres">
      <dgm:prSet presAssocID="{A99FD535-F58C-463E-BC53-A3A87DB8ADF0}" presName="bgRect" presStyleLbl="bgShp" presStyleIdx="3" presStyleCnt="7"/>
      <dgm:spPr/>
    </dgm:pt>
    <dgm:pt modelId="{9FAEE00C-A5D7-4978-BC47-86CA6D346C6F}" type="pres">
      <dgm:prSet presAssocID="{A99FD535-F58C-463E-BC53-A3A87DB8ADF0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éunion"/>
        </a:ext>
      </dgm:extLst>
    </dgm:pt>
    <dgm:pt modelId="{17EA3342-B895-47B4-A7EE-C84C773107ED}" type="pres">
      <dgm:prSet presAssocID="{A99FD535-F58C-463E-BC53-A3A87DB8ADF0}" presName="spaceRect" presStyleCnt="0"/>
      <dgm:spPr/>
    </dgm:pt>
    <dgm:pt modelId="{3B31FCA6-53EE-4A3F-8BD2-7BFF9DFF93A9}" type="pres">
      <dgm:prSet presAssocID="{A99FD535-F58C-463E-BC53-A3A87DB8ADF0}" presName="parTx" presStyleLbl="revTx" presStyleIdx="3" presStyleCnt="7">
        <dgm:presLayoutVars>
          <dgm:chMax val="0"/>
          <dgm:chPref val="0"/>
        </dgm:presLayoutVars>
      </dgm:prSet>
      <dgm:spPr/>
    </dgm:pt>
    <dgm:pt modelId="{4FC52795-33E3-4F68-9A4E-D3967252352E}" type="pres">
      <dgm:prSet presAssocID="{DFDE85D7-4922-4D2C-A8D9-29DFAF68D702}" presName="sibTrans" presStyleCnt="0"/>
      <dgm:spPr/>
    </dgm:pt>
    <dgm:pt modelId="{58E63F45-D041-4D93-BFB5-760B91FE5D01}" type="pres">
      <dgm:prSet presAssocID="{FF56BD0C-A49C-46F1-A4BD-BDFB899C5D0B}" presName="compNode" presStyleCnt="0"/>
      <dgm:spPr/>
    </dgm:pt>
    <dgm:pt modelId="{C5C60A65-81C1-444C-8712-90A40EF04115}" type="pres">
      <dgm:prSet presAssocID="{FF56BD0C-A49C-46F1-A4BD-BDFB899C5D0B}" presName="bgRect" presStyleLbl="bgShp" presStyleIdx="4" presStyleCnt="7"/>
      <dgm:spPr/>
    </dgm:pt>
    <dgm:pt modelId="{EE86C7AD-D440-42FC-B8CE-89BFD0A0DB9A}" type="pres">
      <dgm:prSet presAssocID="{FF56BD0C-A49C-46F1-A4BD-BDFB899C5D0B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èces"/>
        </a:ext>
      </dgm:extLst>
    </dgm:pt>
    <dgm:pt modelId="{389D3199-BC33-4EA9-8DAD-180A68E00872}" type="pres">
      <dgm:prSet presAssocID="{FF56BD0C-A49C-46F1-A4BD-BDFB899C5D0B}" presName="spaceRect" presStyleCnt="0"/>
      <dgm:spPr/>
    </dgm:pt>
    <dgm:pt modelId="{39BEC77E-788C-479E-93C8-B8065664B198}" type="pres">
      <dgm:prSet presAssocID="{FF56BD0C-A49C-46F1-A4BD-BDFB899C5D0B}" presName="parTx" presStyleLbl="revTx" presStyleIdx="4" presStyleCnt="7">
        <dgm:presLayoutVars>
          <dgm:chMax val="0"/>
          <dgm:chPref val="0"/>
        </dgm:presLayoutVars>
      </dgm:prSet>
      <dgm:spPr/>
    </dgm:pt>
    <dgm:pt modelId="{A593CCF6-451F-4E14-B600-3165A7FADABC}" type="pres">
      <dgm:prSet presAssocID="{569D3637-13A3-40CD-AEE4-2DE9BA586B92}" presName="sibTrans" presStyleCnt="0"/>
      <dgm:spPr/>
    </dgm:pt>
    <dgm:pt modelId="{E2602DB6-B246-4885-B383-2429B66961F4}" type="pres">
      <dgm:prSet presAssocID="{982DED66-8F5D-497A-BA6D-8442F50B4DE8}" presName="compNode" presStyleCnt="0"/>
      <dgm:spPr/>
    </dgm:pt>
    <dgm:pt modelId="{7D1353D9-1808-49D0-B24C-2A153BA9AE57}" type="pres">
      <dgm:prSet presAssocID="{982DED66-8F5D-497A-BA6D-8442F50B4DE8}" presName="bgRect" presStyleLbl="bgShp" presStyleIdx="5" presStyleCnt="7"/>
      <dgm:spPr/>
    </dgm:pt>
    <dgm:pt modelId="{F27F87FB-69FD-4A2D-BE76-1C31925595C8}" type="pres">
      <dgm:prSet presAssocID="{982DED66-8F5D-497A-BA6D-8442F50B4DE8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BADDD788-67B0-414D-82BE-E4023DF18065}" type="pres">
      <dgm:prSet presAssocID="{982DED66-8F5D-497A-BA6D-8442F50B4DE8}" presName="spaceRect" presStyleCnt="0"/>
      <dgm:spPr/>
    </dgm:pt>
    <dgm:pt modelId="{BBACD5C9-BDD3-472C-92A2-7D3CA466C0AF}" type="pres">
      <dgm:prSet presAssocID="{982DED66-8F5D-497A-BA6D-8442F50B4DE8}" presName="parTx" presStyleLbl="revTx" presStyleIdx="5" presStyleCnt="7">
        <dgm:presLayoutVars>
          <dgm:chMax val="0"/>
          <dgm:chPref val="0"/>
        </dgm:presLayoutVars>
      </dgm:prSet>
      <dgm:spPr/>
    </dgm:pt>
    <dgm:pt modelId="{213B90AF-ECB6-490B-AE9A-E4074D7F8E3E}" type="pres">
      <dgm:prSet presAssocID="{E68DEC77-921E-4497-B55D-691F86CF1956}" presName="sibTrans" presStyleCnt="0"/>
      <dgm:spPr/>
    </dgm:pt>
    <dgm:pt modelId="{06C4F40E-0D9D-4865-902B-09FD72A13595}" type="pres">
      <dgm:prSet presAssocID="{C4BC9E6A-7D2D-4FFE-A691-542DC0E46254}" presName="compNode" presStyleCnt="0"/>
      <dgm:spPr/>
    </dgm:pt>
    <dgm:pt modelId="{A19581B2-F5E4-48CB-9018-3802F2C62D17}" type="pres">
      <dgm:prSet presAssocID="{C4BC9E6A-7D2D-4FFE-A691-542DC0E46254}" presName="bgRect" presStyleLbl="bgShp" presStyleIdx="6" presStyleCnt="7"/>
      <dgm:spPr/>
    </dgm:pt>
    <dgm:pt modelId="{39E7713A-A5D6-41A6-B7E0-8DE126D931DB}" type="pres">
      <dgm:prSet presAssocID="{C4BC9E6A-7D2D-4FFE-A691-542DC0E46254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7AC57ACC-63AF-4A3A-B648-B96D315BE078}" type="pres">
      <dgm:prSet presAssocID="{C4BC9E6A-7D2D-4FFE-A691-542DC0E46254}" presName="spaceRect" presStyleCnt="0"/>
      <dgm:spPr/>
    </dgm:pt>
    <dgm:pt modelId="{27E381D3-ABB5-447C-BA8D-46ABE90E1E05}" type="pres">
      <dgm:prSet presAssocID="{C4BC9E6A-7D2D-4FFE-A691-542DC0E46254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00DB780C-4517-442F-8E03-A2FB3BE4DB0A}" type="presOf" srcId="{982DED66-8F5D-497A-BA6D-8442F50B4DE8}" destId="{BBACD5C9-BDD3-472C-92A2-7D3CA466C0AF}" srcOrd="0" destOrd="0" presId="urn:microsoft.com/office/officeart/2018/2/layout/IconVerticalSolidList"/>
    <dgm:cxn modelId="{9C17101F-D790-4E96-8B35-4EABD32BD020}" type="presOf" srcId="{FF56BD0C-A49C-46F1-A4BD-BDFB899C5D0B}" destId="{39BEC77E-788C-479E-93C8-B8065664B198}" srcOrd="0" destOrd="0" presId="urn:microsoft.com/office/officeart/2018/2/layout/IconVerticalSolidList"/>
    <dgm:cxn modelId="{25BEAE2E-068F-4D2F-8C8B-09A9EF0103AC}" type="presOf" srcId="{C4BC9E6A-7D2D-4FFE-A691-542DC0E46254}" destId="{27E381D3-ABB5-447C-BA8D-46ABE90E1E05}" srcOrd="0" destOrd="0" presId="urn:microsoft.com/office/officeart/2018/2/layout/IconVerticalSolidList"/>
    <dgm:cxn modelId="{C7A86B35-2EAE-4C6A-820E-8CF9621E5835}" type="presOf" srcId="{A99FD535-F58C-463E-BC53-A3A87DB8ADF0}" destId="{3B31FCA6-53EE-4A3F-8BD2-7BFF9DFF93A9}" srcOrd="0" destOrd="0" presId="urn:microsoft.com/office/officeart/2018/2/layout/IconVerticalSolidList"/>
    <dgm:cxn modelId="{B702CB3E-B7A1-4E4D-A408-06C92A0096CF}" srcId="{055546DE-DCD7-45A7-8AFE-06076AEC154B}" destId="{FF56BD0C-A49C-46F1-A4BD-BDFB899C5D0B}" srcOrd="4" destOrd="0" parTransId="{5069F6C4-16F6-430C-BB5F-1CA8FFFFC0AE}" sibTransId="{569D3637-13A3-40CD-AEE4-2DE9BA586B92}"/>
    <dgm:cxn modelId="{26858568-5FE3-4645-A0C5-D3CF8EDBF4FE}" srcId="{055546DE-DCD7-45A7-8AFE-06076AEC154B}" destId="{3F998F66-F7F9-407C-9DD2-586BE4870976}" srcOrd="2" destOrd="0" parTransId="{6977A884-B607-4565-AB9F-D0BC9A858B76}" sibTransId="{9A3CA796-316C-40B8-A5B5-A82459C8FFEB}"/>
    <dgm:cxn modelId="{D6C4827D-637D-492A-BEF4-00101AA045C0}" srcId="{055546DE-DCD7-45A7-8AFE-06076AEC154B}" destId="{C4BC9E6A-7D2D-4FFE-A691-542DC0E46254}" srcOrd="6" destOrd="0" parTransId="{6D03E022-8AD8-4833-8E03-F5C19ED86E3E}" sibTransId="{AE5AAA98-CB50-47B2-9BE6-A26100AA1209}"/>
    <dgm:cxn modelId="{E1C0BD83-2298-42AE-9EA9-17A01923C24D}" type="presOf" srcId="{3F998F66-F7F9-407C-9DD2-586BE4870976}" destId="{A9F9E489-099B-4260-9C9E-4D102EB3DD41}" srcOrd="0" destOrd="0" presId="urn:microsoft.com/office/officeart/2018/2/layout/IconVerticalSolidList"/>
    <dgm:cxn modelId="{DF145587-A285-46B5-8C48-CD9492AD169A}" type="presOf" srcId="{055546DE-DCD7-45A7-8AFE-06076AEC154B}" destId="{45854674-A6C0-427F-8E37-72738A704421}" srcOrd="0" destOrd="0" presId="urn:microsoft.com/office/officeart/2018/2/layout/IconVerticalSolidList"/>
    <dgm:cxn modelId="{07D39D8C-092F-433C-BAB3-FF67FA45469A}" srcId="{055546DE-DCD7-45A7-8AFE-06076AEC154B}" destId="{982DED66-8F5D-497A-BA6D-8442F50B4DE8}" srcOrd="5" destOrd="0" parTransId="{C4793025-EE55-48D1-9F3F-E63A4573D18D}" sibTransId="{E68DEC77-921E-4497-B55D-691F86CF1956}"/>
    <dgm:cxn modelId="{EAC21AA2-3FDE-47AC-98CB-C3C6C09DD2DC}" srcId="{055546DE-DCD7-45A7-8AFE-06076AEC154B}" destId="{79854A47-75C7-4C15-8324-E13E17BA17FE}" srcOrd="1" destOrd="0" parTransId="{28DC802E-3A42-47E2-AC29-465FB7FC5FFB}" sibTransId="{5F64C76A-9FBF-468F-90A1-06434531A818}"/>
    <dgm:cxn modelId="{C8360CA6-E1E7-4A93-8CED-D013263FB96C}" type="presOf" srcId="{79854A47-75C7-4C15-8324-E13E17BA17FE}" destId="{348624DF-8D1E-411B-B9AC-60565230CE11}" srcOrd="0" destOrd="0" presId="urn:microsoft.com/office/officeart/2018/2/layout/IconVerticalSolidList"/>
    <dgm:cxn modelId="{22EEADB8-2FA7-434E-A81C-7AF82732DB9E}" type="presOf" srcId="{52715C63-066D-4FF6-B41A-D529B6D5ADF8}" destId="{7B280E3A-41CD-4E6C-8B64-39BCC8048690}" srcOrd="0" destOrd="0" presId="urn:microsoft.com/office/officeart/2018/2/layout/IconVerticalSolidList"/>
    <dgm:cxn modelId="{13D932E3-0B30-40C2-B220-CA688B9187E1}" srcId="{055546DE-DCD7-45A7-8AFE-06076AEC154B}" destId="{A99FD535-F58C-463E-BC53-A3A87DB8ADF0}" srcOrd="3" destOrd="0" parTransId="{4EE7693B-BED2-41D4-B29B-2A98847AC63C}" sibTransId="{DFDE85D7-4922-4D2C-A8D9-29DFAF68D702}"/>
    <dgm:cxn modelId="{2F692FF0-AB2B-4D2B-8238-84EE8C7AB8EE}" srcId="{055546DE-DCD7-45A7-8AFE-06076AEC154B}" destId="{52715C63-066D-4FF6-B41A-D529B6D5ADF8}" srcOrd="0" destOrd="0" parTransId="{49550B44-BD20-4F48-B384-1C4DDA14691D}" sibTransId="{92D0C139-5FAB-4FE6-9D89-606AF4E69CE4}"/>
    <dgm:cxn modelId="{33AF4E33-F3FC-415A-9851-44C9CBD9ECB9}" type="presParOf" srcId="{45854674-A6C0-427F-8E37-72738A704421}" destId="{0744DCC0-76B9-48DB-BB82-13906CC45B6C}" srcOrd="0" destOrd="0" presId="urn:microsoft.com/office/officeart/2018/2/layout/IconVerticalSolidList"/>
    <dgm:cxn modelId="{01962108-94A2-41CB-8A9F-B6C7503A6969}" type="presParOf" srcId="{0744DCC0-76B9-48DB-BB82-13906CC45B6C}" destId="{945EDE74-4555-426A-A1F2-E2D9B20296AE}" srcOrd="0" destOrd="0" presId="urn:microsoft.com/office/officeart/2018/2/layout/IconVerticalSolidList"/>
    <dgm:cxn modelId="{317B4DCA-1641-446A-8501-8C572FD2B57A}" type="presParOf" srcId="{0744DCC0-76B9-48DB-BB82-13906CC45B6C}" destId="{A3C5C06A-D320-4A47-811F-A9B1AE2C2AE1}" srcOrd="1" destOrd="0" presId="urn:microsoft.com/office/officeart/2018/2/layout/IconVerticalSolidList"/>
    <dgm:cxn modelId="{9EC91F86-792E-4C8A-B01D-09CB6ACC6CE2}" type="presParOf" srcId="{0744DCC0-76B9-48DB-BB82-13906CC45B6C}" destId="{D2680F70-C1EE-41FA-8C92-7F02612789F6}" srcOrd="2" destOrd="0" presId="urn:microsoft.com/office/officeart/2018/2/layout/IconVerticalSolidList"/>
    <dgm:cxn modelId="{09581272-6BD2-4D6E-8401-63185679DCF5}" type="presParOf" srcId="{0744DCC0-76B9-48DB-BB82-13906CC45B6C}" destId="{7B280E3A-41CD-4E6C-8B64-39BCC8048690}" srcOrd="3" destOrd="0" presId="urn:microsoft.com/office/officeart/2018/2/layout/IconVerticalSolidList"/>
    <dgm:cxn modelId="{64E3107F-EAFA-49DD-8FCA-D50932382F53}" type="presParOf" srcId="{45854674-A6C0-427F-8E37-72738A704421}" destId="{11971457-1BF1-48A6-B345-DAE95FCADD0D}" srcOrd="1" destOrd="0" presId="urn:microsoft.com/office/officeart/2018/2/layout/IconVerticalSolidList"/>
    <dgm:cxn modelId="{79725F56-5545-4062-B6E3-6982E5512B77}" type="presParOf" srcId="{45854674-A6C0-427F-8E37-72738A704421}" destId="{D40DA8EE-E72A-4546-80CC-9A54BDFA06E3}" srcOrd="2" destOrd="0" presId="urn:microsoft.com/office/officeart/2018/2/layout/IconVerticalSolidList"/>
    <dgm:cxn modelId="{40903207-36C3-4108-ACBC-6A08C439F0F1}" type="presParOf" srcId="{D40DA8EE-E72A-4546-80CC-9A54BDFA06E3}" destId="{38B38007-64BB-427B-84AB-D745D30675E8}" srcOrd="0" destOrd="0" presId="urn:microsoft.com/office/officeart/2018/2/layout/IconVerticalSolidList"/>
    <dgm:cxn modelId="{5BB3B34D-CEC0-4AC3-A753-BCB1EEA6E3C9}" type="presParOf" srcId="{D40DA8EE-E72A-4546-80CC-9A54BDFA06E3}" destId="{F02D5217-FE00-4920-B13A-76DC7C8A61C7}" srcOrd="1" destOrd="0" presId="urn:microsoft.com/office/officeart/2018/2/layout/IconVerticalSolidList"/>
    <dgm:cxn modelId="{AFF35F6D-BD23-400A-89C5-60B998B2499B}" type="presParOf" srcId="{D40DA8EE-E72A-4546-80CC-9A54BDFA06E3}" destId="{3831E85F-D207-4857-A69A-D97253FE282C}" srcOrd="2" destOrd="0" presId="urn:microsoft.com/office/officeart/2018/2/layout/IconVerticalSolidList"/>
    <dgm:cxn modelId="{AA0E55ED-6444-4B62-B4FE-ADD1E66DA7C0}" type="presParOf" srcId="{D40DA8EE-E72A-4546-80CC-9A54BDFA06E3}" destId="{348624DF-8D1E-411B-B9AC-60565230CE11}" srcOrd="3" destOrd="0" presId="urn:microsoft.com/office/officeart/2018/2/layout/IconVerticalSolidList"/>
    <dgm:cxn modelId="{43D48737-87EB-4B85-B2A1-3DC4E8EFAF0E}" type="presParOf" srcId="{45854674-A6C0-427F-8E37-72738A704421}" destId="{12BAAE82-DAF5-4ABF-A895-3484F46C438C}" srcOrd="3" destOrd="0" presId="urn:microsoft.com/office/officeart/2018/2/layout/IconVerticalSolidList"/>
    <dgm:cxn modelId="{AD415572-37CF-4910-B9D1-84024A985286}" type="presParOf" srcId="{45854674-A6C0-427F-8E37-72738A704421}" destId="{517B9790-1518-492A-8B6E-6E06FECF88DB}" srcOrd="4" destOrd="0" presId="urn:microsoft.com/office/officeart/2018/2/layout/IconVerticalSolidList"/>
    <dgm:cxn modelId="{2E3FAA82-8251-441F-ADBC-716CFA623C58}" type="presParOf" srcId="{517B9790-1518-492A-8B6E-6E06FECF88DB}" destId="{C4B142D0-2BC4-4063-B4DD-AA40F1179780}" srcOrd="0" destOrd="0" presId="urn:microsoft.com/office/officeart/2018/2/layout/IconVerticalSolidList"/>
    <dgm:cxn modelId="{D873BF48-9774-4F42-8CA3-10048A0F3803}" type="presParOf" srcId="{517B9790-1518-492A-8B6E-6E06FECF88DB}" destId="{3C6FDB5D-3695-4698-B312-3AF17F60B92E}" srcOrd="1" destOrd="0" presId="urn:microsoft.com/office/officeart/2018/2/layout/IconVerticalSolidList"/>
    <dgm:cxn modelId="{1358CB4E-DA62-49CF-B9DB-EFF7BB1CFF3F}" type="presParOf" srcId="{517B9790-1518-492A-8B6E-6E06FECF88DB}" destId="{BBB6FC82-8EA9-4047-9DDC-68FE92D27098}" srcOrd="2" destOrd="0" presId="urn:microsoft.com/office/officeart/2018/2/layout/IconVerticalSolidList"/>
    <dgm:cxn modelId="{C4D3DC54-149C-4785-AE5B-F970231C6C53}" type="presParOf" srcId="{517B9790-1518-492A-8B6E-6E06FECF88DB}" destId="{A9F9E489-099B-4260-9C9E-4D102EB3DD41}" srcOrd="3" destOrd="0" presId="urn:microsoft.com/office/officeart/2018/2/layout/IconVerticalSolidList"/>
    <dgm:cxn modelId="{7145F783-9AC9-46D7-8D6D-238853817719}" type="presParOf" srcId="{45854674-A6C0-427F-8E37-72738A704421}" destId="{1370DA53-FFD0-4FFA-9051-92605D8A83FF}" srcOrd="5" destOrd="0" presId="urn:microsoft.com/office/officeart/2018/2/layout/IconVerticalSolidList"/>
    <dgm:cxn modelId="{71C612BF-2645-4823-84E4-C9C5EE67E000}" type="presParOf" srcId="{45854674-A6C0-427F-8E37-72738A704421}" destId="{9016CEBB-D52A-4245-A274-9B731A18A2BF}" srcOrd="6" destOrd="0" presId="urn:microsoft.com/office/officeart/2018/2/layout/IconVerticalSolidList"/>
    <dgm:cxn modelId="{47238819-896D-40D5-B874-6225892625ED}" type="presParOf" srcId="{9016CEBB-D52A-4245-A274-9B731A18A2BF}" destId="{508A0ACD-0BAC-420F-83C2-A83C02021A7B}" srcOrd="0" destOrd="0" presId="urn:microsoft.com/office/officeart/2018/2/layout/IconVerticalSolidList"/>
    <dgm:cxn modelId="{D55363C6-288E-43AE-B77F-FC524E9F4B04}" type="presParOf" srcId="{9016CEBB-D52A-4245-A274-9B731A18A2BF}" destId="{9FAEE00C-A5D7-4978-BC47-86CA6D346C6F}" srcOrd="1" destOrd="0" presId="urn:microsoft.com/office/officeart/2018/2/layout/IconVerticalSolidList"/>
    <dgm:cxn modelId="{37326A45-DCD4-4AF7-929A-AA5390630346}" type="presParOf" srcId="{9016CEBB-D52A-4245-A274-9B731A18A2BF}" destId="{17EA3342-B895-47B4-A7EE-C84C773107ED}" srcOrd="2" destOrd="0" presId="urn:microsoft.com/office/officeart/2018/2/layout/IconVerticalSolidList"/>
    <dgm:cxn modelId="{C49A8DFA-5357-4C34-B0FB-330A499BEADF}" type="presParOf" srcId="{9016CEBB-D52A-4245-A274-9B731A18A2BF}" destId="{3B31FCA6-53EE-4A3F-8BD2-7BFF9DFF93A9}" srcOrd="3" destOrd="0" presId="urn:microsoft.com/office/officeart/2018/2/layout/IconVerticalSolidList"/>
    <dgm:cxn modelId="{2F906BF7-4F6E-416D-A0E6-8EF4EB6431FA}" type="presParOf" srcId="{45854674-A6C0-427F-8E37-72738A704421}" destId="{4FC52795-33E3-4F68-9A4E-D3967252352E}" srcOrd="7" destOrd="0" presId="urn:microsoft.com/office/officeart/2018/2/layout/IconVerticalSolidList"/>
    <dgm:cxn modelId="{D1CF44E9-2743-4167-891A-CA295872F986}" type="presParOf" srcId="{45854674-A6C0-427F-8E37-72738A704421}" destId="{58E63F45-D041-4D93-BFB5-760B91FE5D01}" srcOrd="8" destOrd="0" presId="urn:microsoft.com/office/officeart/2018/2/layout/IconVerticalSolidList"/>
    <dgm:cxn modelId="{7B69A65B-1B43-480C-AC46-946E8409CC7F}" type="presParOf" srcId="{58E63F45-D041-4D93-BFB5-760B91FE5D01}" destId="{C5C60A65-81C1-444C-8712-90A40EF04115}" srcOrd="0" destOrd="0" presId="urn:microsoft.com/office/officeart/2018/2/layout/IconVerticalSolidList"/>
    <dgm:cxn modelId="{D1B9B7BB-328F-4051-A19C-5B66D37BD640}" type="presParOf" srcId="{58E63F45-D041-4D93-BFB5-760B91FE5D01}" destId="{EE86C7AD-D440-42FC-B8CE-89BFD0A0DB9A}" srcOrd="1" destOrd="0" presId="urn:microsoft.com/office/officeart/2018/2/layout/IconVerticalSolidList"/>
    <dgm:cxn modelId="{D94FDE78-71BF-43D9-A7C2-FAE9C438D398}" type="presParOf" srcId="{58E63F45-D041-4D93-BFB5-760B91FE5D01}" destId="{389D3199-BC33-4EA9-8DAD-180A68E00872}" srcOrd="2" destOrd="0" presId="urn:microsoft.com/office/officeart/2018/2/layout/IconVerticalSolidList"/>
    <dgm:cxn modelId="{48C12061-FD9C-413F-A71B-A1A0F8AEE4C6}" type="presParOf" srcId="{58E63F45-D041-4D93-BFB5-760B91FE5D01}" destId="{39BEC77E-788C-479E-93C8-B8065664B198}" srcOrd="3" destOrd="0" presId="urn:microsoft.com/office/officeart/2018/2/layout/IconVerticalSolidList"/>
    <dgm:cxn modelId="{9F626A0E-1647-4B81-B8E8-3714C18B6E38}" type="presParOf" srcId="{45854674-A6C0-427F-8E37-72738A704421}" destId="{A593CCF6-451F-4E14-B600-3165A7FADABC}" srcOrd="9" destOrd="0" presId="urn:microsoft.com/office/officeart/2018/2/layout/IconVerticalSolidList"/>
    <dgm:cxn modelId="{DA33143B-4DAE-4126-B507-599343EBE0DC}" type="presParOf" srcId="{45854674-A6C0-427F-8E37-72738A704421}" destId="{E2602DB6-B246-4885-B383-2429B66961F4}" srcOrd="10" destOrd="0" presId="urn:microsoft.com/office/officeart/2018/2/layout/IconVerticalSolidList"/>
    <dgm:cxn modelId="{B42BDC4F-AF4E-4AE9-A071-49ED5FE2AE81}" type="presParOf" srcId="{E2602DB6-B246-4885-B383-2429B66961F4}" destId="{7D1353D9-1808-49D0-B24C-2A153BA9AE57}" srcOrd="0" destOrd="0" presId="urn:microsoft.com/office/officeart/2018/2/layout/IconVerticalSolidList"/>
    <dgm:cxn modelId="{599A644E-5AD3-48C8-B1CA-E6FDB0D3DB6B}" type="presParOf" srcId="{E2602DB6-B246-4885-B383-2429B66961F4}" destId="{F27F87FB-69FD-4A2D-BE76-1C31925595C8}" srcOrd="1" destOrd="0" presId="urn:microsoft.com/office/officeart/2018/2/layout/IconVerticalSolidList"/>
    <dgm:cxn modelId="{8B919C28-857E-498D-8249-7A451371113B}" type="presParOf" srcId="{E2602DB6-B246-4885-B383-2429B66961F4}" destId="{BADDD788-67B0-414D-82BE-E4023DF18065}" srcOrd="2" destOrd="0" presId="urn:microsoft.com/office/officeart/2018/2/layout/IconVerticalSolidList"/>
    <dgm:cxn modelId="{F1B396A9-90C0-4088-861E-438667627DD4}" type="presParOf" srcId="{E2602DB6-B246-4885-B383-2429B66961F4}" destId="{BBACD5C9-BDD3-472C-92A2-7D3CA466C0AF}" srcOrd="3" destOrd="0" presId="urn:microsoft.com/office/officeart/2018/2/layout/IconVerticalSolidList"/>
    <dgm:cxn modelId="{0DBA533E-666C-4778-86E3-02BC26D80DFC}" type="presParOf" srcId="{45854674-A6C0-427F-8E37-72738A704421}" destId="{213B90AF-ECB6-490B-AE9A-E4074D7F8E3E}" srcOrd="11" destOrd="0" presId="urn:microsoft.com/office/officeart/2018/2/layout/IconVerticalSolidList"/>
    <dgm:cxn modelId="{898519AD-8883-4AF7-8DF6-A62A98A7A4E2}" type="presParOf" srcId="{45854674-A6C0-427F-8E37-72738A704421}" destId="{06C4F40E-0D9D-4865-902B-09FD72A13595}" srcOrd="12" destOrd="0" presId="urn:microsoft.com/office/officeart/2018/2/layout/IconVerticalSolidList"/>
    <dgm:cxn modelId="{AB15CF1F-F7F1-493E-92BF-DC80FC343F60}" type="presParOf" srcId="{06C4F40E-0D9D-4865-902B-09FD72A13595}" destId="{A19581B2-F5E4-48CB-9018-3802F2C62D17}" srcOrd="0" destOrd="0" presId="urn:microsoft.com/office/officeart/2018/2/layout/IconVerticalSolidList"/>
    <dgm:cxn modelId="{9F697DB8-B249-4321-8B40-48432F49DDE2}" type="presParOf" srcId="{06C4F40E-0D9D-4865-902B-09FD72A13595}" destId="{39E7713A-A5D6-41A6-B7E0-8DE126D931DB}" srcOrd="1" destOrd="0" presId="urn:microsoft.com/office/officeart/2018/2/layout/IconVerticalSolidList"/>
    <dgm:cxn modelId="{3A3F2759-64CB-48F1-9F3B-20BC2C0393BD}" type="presParOf" srcId="{06C4F40E-0D9D-4865-902B-09FD72A13595}" destId="{7AC57ACC-63AF-4A3A-B648-B96D315BE078}" srcOrd="2" destOrd="0" presId="urn:microsoft.com/office/officeart/2018/2/layout/IconVerticalSolidList"/>
    <dgm:cxn modelId="{FBECCB9D-BE68-450A-85A3-1EB6CEF47C1C}" type="presParOf" srcId="{06C4F40E-0D9D-4865-902B-09FD72A13595}" destId="{27E381D3-ABB5-447C-BA8D-46ABE90E1E0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EDE74-4555-426A-A1F2-E2D9B20296AE}">
      <dsp:nvSpPr>
        <dsp:cNvPr id="0" name=""/>
        <dsp:cNvSpPr/>
      </dsp:nvSpPr>
      <dsp:spPr>
        <a:xfrm>
          <a:off x="0" y="448"/>
          <a:ext cx="4793456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C5C06A-D320-4A47-811F-A9B1AE2C2AE1}">
      <dsp:nvSpPr>
        <dsp:cNvPr id="0" name=""/>
        <dsp:cNvSpPr/>
      </dsp:nvSpPr>
      <dsp:spPr>
        <a:xfrm>
          <a:off x="186688" y="139307"/>
          <a:ext cx="339433" cy="3394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80E3A-41CD-4E6C-8B64-39BCC8048690}">
      <dsp:nvSpPr>
        <dsp:cNvPr id="0" name=""/>
        <dsp:cNvSpPr/>
      </dsp:nvSpPr>
      <dsp:spPr>
        <a:xfrm>
          <a:off x="712810" y="448"/>
          <a:ext cx="4080645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I – Rapport moral du Président</a:t>
          </a:r>
          <a:endParaRPr lang="fr-FR" sz="1500" kern="1200" noProof="0" dirty="0"/>
        </a:p>
      </dsp:txBody>
      <dsp:txXfrm>
        <a:off x="712810" y="448"/>
        <a:ext cx="4080645" cy="617151"/>
      </dsp:txXfrm>
    </dsp:sp>
    <dsp:sp modelId="{38B38007-64BB-427B-84AB-D745D30675E8}">
      <dsp:nvSpPr>
        <dsp:cNvPr id="0" name=""/>
        <dsp:cNvSpPr/>
      </dsp:nvSpPr>
      <dsp:spPr>
        <a:xfrm>
          <a:off x="0" y="771888"/>
          <a:ext cx="4793456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2D5217-FE00-4920-B13A-76DC7C8A61C7}">
      <dsp:nvSpPr>
        <dsp:cNvPr id="0" name=""/>
        <dsp:cNvSpPr/>
      </dsp:nvSpPr>
      <dsp:spPr>
        <a:xfrm>
          <a:off x="186688" y="910747"/>
          <a:ext cx="339433" cy="3394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8624DF-8D1E-411B-B9AC-60565230CE11}">
      <dsp:nvSpPr>
        <dsp:cNvPr id="0" name=""/>
        <dsp:cNvSpPr/>
      </dsp:nvSpPr>
      <dsp:spPr>
        <a:xfrm>
          <a:off x="712810" y="771888"/>
          <a:ext cx="4080645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II – Rapport d’activité 2025</a:t>
          </a:r>
          <a:endParaRPr lang="fr-FR" sz="1500" kern="1200" noProof="0" dirty="0"/>
        </a:p>
      </dsp:txBody>
      <dsp:txXfrm>
        <a:off x="712810" y="771888"/>
        <a:ext cx="4080645" cy="617151"/>
      </dsp:txXfrm>
    </dsp:sp>
    <dsp:sp modelId="{C4B142D0-2BC4-4063-B4DD-AA40F1179780}">
      <dsp:nvSpPr>
        <dsp:cNvPr id="0" name=""/>
        <dsp:cNvSpPr/>
      </dsp:nvSpPr>
      <dsp:spPr>
        <a:xfrm>
          <a:off x="0" y="1543327"/>
          <a:ext cx="4793456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6FDB5D-3695-4698-B312-3AF17F60B92E}">
      <dsp:nvSpPr>
        <dsp:cNvPr id="0" name=""/>
        <dsp:cNvSpPr/>
      </dsp:nvSpPr>
      <dsp:spPr>
        <a:xfrm>
          <a:off x="186688" y="1682186"/>
          <a:ext cx="339433" cy="3394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9E489-099B-4260-9C9E-4D102EB3DD41}">
      <dsp:nvSpPr>
        <dsp:cNvPr id="0" name=""/>
        <dsp:cNvSpPr/>
      </dsp:nvSpPr>
      <dsp:spPr>
        <a:xfrm>
          <a:off x="712810" y="1543327"/>
          <a:ext cx="4080645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III – Rapport financier 2025</a:t>
          </a:r>
          <a:endParaRPr lang="fr-FR" sz="1500" kern="1200" noProof="0" dirty="0"/>
        </a:p>
      </dsp:txBody>
      <dsp:txXfrm>
        <a:off x="712810" y="1543327"/>
        <a:ext cx="4080645" cy="617151"/>
      </dsp:txXfrm>
    </dsp:sp>
    <dsp:sp modelId="{508A0ACD-0BAC-420F-83C2-A83C02021A7B}">
      <dsp:nvSpPr>
        <dsp:cNvPr id="0" name=""/>
        <dsp:cNvSpPr/>
      </dsp:nvSpPr>
      <dsp:spPr>
        <a:xfrm>
          <a:off x="0" y="2314767"/>
          <a:ext cx="4793456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EE00C-A5D7-4978-BC47-86CA6D346C6F}">
      <dsp:nvSpPr>
        <dsp:cNvPr id="0" name=""/>
        <dsp:cNvSpPr/>
      </dsp:nvSpPr>
      <dsp:spPr>
        <a:xfrm>
          <a:off x="186688" y="2453626"/>
          <a:ext cx="339433" cy="3394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1FCA6-53EE-4A3F-8BD2-7BFF9DFF93A9}">
      <dsp:nvSpPr>
        <dsp:cNvPr id="0" name=""/>
        <dsp:cNvSpPr/>
      </dsp:nvSpPr>
      <dsp:spPr>
        <a:xfrm>
          <a:off x="712810" y="2314767"/>
          <a:ext cx="4080645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IV – Présentation des projets 2026</a:t>
          </a:r>
          <a:endParaRPr lang="fr-FR" sz="1500" kern="1200" noProof="0" dirty="0"/>
        </a:p>
      </dsp:txBody>
      <dsp:txXfrm>
        <a:off x="712810" y="2314767"/>
        <a:ext cx="4080645" cy="617151"/>
      </dsp:txXfrm>
    </dsp:sp>
    <dsp:sp modelId="{C5C60A65-81C1-444C-8712-90A40EF04115}">
      <dsp:nvSpPr>
        <dsp:cNvPr id="0" name=""/>
        <dsp:cNvSpPr/>
      </dsp:nvSpPr>
      <dsp:spPr>
        <a:xfrm>
          <a:off x="0" y="3086207"/>
          <a:ext cx="4793456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86C7AD-D440-42FC-B8CE-89BFD0A0DB9A}">
      <dsp:nvSpPr>
        <dsp:cNvPr id="0" name=""/>
        <dsp:cNvSpPr/>
      </dsp:nvSpPr>
      <dsp:spPr>
        <a:xfrm>
          <a:off x="186688" y="3225066"/>
          <a:ext cx="339433" cy="3394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BEC77E-788C-479E-93C8-B8065664B198}">
      <dsp:nvSpPr>
        <dsp:cNvPr id="0" name=""/>
        <dsp:cNvSpPr/>
      </dsp:nvSpPr>
      <dsp:spPr>
        <a:xfrm>
          <a:off x="712810" y="3086207"/>
          <a:ext cx="4080645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V – Présentation du Budget prévisionnel 2026</a:t>
          </a:r>
          <a:endParaRPr lang="fr-FR" sz="1500" kern="1200" noProof="0" dirty="0"/>
        </a:p>
      </dsp:txBody>
      <dsp:txXfrm>
        <a:off x="712810" y="3086207"/>
        <a:ext cx="4080645" cy="617151"/>
      </dsp:txXfrm>
    </dsp:sp>
    <dsp:sp modelId="{7D1353D9-1808-49D0-B24C-2A153BA9AE57}">
      <dsp:nvSpPr>
        <dsp:cNvPr id="0" name=""/>
        <dsp:cNvSpPr/>
      </dsp:nvSpPr>
      <dsp:spPr>
        <a:xfrm>
          <a:off x="0" y="3857647"/>
          <a:ext cx="4793456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7F87FB-69FD-4A2D-BE76-1C31925595C8}">
      <dsp:nvSpPr>
        <dsp:cNvPr id="0" name=""/>
        <dsp:cNvSpPr/>
      </dsp:nvSpPr>
      <dsp:spPr>
        <a:xfrm>
          <a:off x="186688" y="3996506"/>
          <a:ext cx="339433" cy="3394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ACD5C9-BDD3-472C-92A2-7D3CA466C0AF}">
      <dsp:nvSpPr>
        <dsp:cNvPr id="0" name=""/>
        <dsp:cNvSpPr/>
      </dsp:nvSpPr>
      <dsp:spPr>
        <a:xfrm>
          <a:off x="712810" y="3857647"/>
          <a:ext cx="4080645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VI – Questions diverses</a:t>
          </a:r>
          <a:endParaRPr lang="fr-FR" sz="1500" kern="1200" noProof="0" dirty="0"/>
        </a:p>
      </dsp:txBody>
      <dsp:txXfrm>
        <a:off x="712810" y="3857647"/>
        <a:ext cx="4080645" cy="617151"/>
      </dsp:txXfrm>
    </dsp:sp>
    <dsp:sp modelId="{A19581B2-F5E4-48CB-9018-3802F2C62D17}">
      <dsp:nvSpPr>
        <dsp:cNvPr id="0" name=""/>
        <dsp:cNvSpPr/>
      </dsp:nvSpPr>
      <dsp:spPr>
        <a:xfrm>
          <a:off x="0" y="4629086"/>
          <a:ext cx="4793456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E7713A-A5D6-41A6-B7E0-8DE126D931DB}">
      <dsp:nvSpPr>
        <dsp:cNvPr id="0" name=""/>
        <dsp:cNvSpPr/>
      </dsp:nvSpPr>
      <dsp:spPr>
        <a:xfrm>
          <a:off x="186688" y="4767946"/>
          <a:ext cx="339433" cy="33943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381D3-ABB5-447C-BA8D-46ABE90E1E05}">
      <dsp:nvSpPr>
        <dsp:cNvPr id="0" name=""/>
        <dsp:cNvSpPr/>
      </dsp:nvSpPr>
      <dsp:spPr>
        <a:xfrm>
          <a:off x="712810" y="4629086"/>
          <a:ext cx="4080645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VII – Election du Conseil d’Administration</a:t>
          </a:r>
        </a:p>
      </dsp:txBody>
      <dsp:txXfrm>
        <a:off x="712810" y="4629086"/>
        <a:ext cx="4080645" cy="6171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406" cy="495793"/>
          </a:xfrm>
          <a:prstGeom prst="rect">
            <a:avLst/>
          </a:prstGeom>
        </p:spPr>
        <p:txBody>
          <a:bodyPr vert="horz" lIns="88187" tIns="44094" rIns="88187" bIns="4409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751" y="2"/>
            <a:ext cx="2945405" cy="495793"/>
          </a:xfrm>
          <a:prstGeom prst="rect">
            <a:avLst/>
          </a:prstGeom>
        </p:spPr>
        <p:txBody>
          <a:bodyPr vert="horz" lIns="88187" tIns="44094" rIns="88187" bIns="44094" rtlCol="0"/>
          <a:lstStyle>
            <a:lvl1pPr algn="r">
              <a:defRPr sz="1200"/>
            </a:lvl1pPr>
          </a:lstStyle>
          <a:p>
            <a:fld id="{762A3C27-FC1A-467D-9933-28353FBB0510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9306"/>
            <a:ext cx="2945406" cy="495793"/>
          </a:xfrm>
          <a:prstGeom prst="rect">
            <a:avLst/>
          </a:prstGeom>
        </p:spPr>
        <p:txBody>
          <a:bodyPr vert="horz" lIns="88187" tIns="44094" rIns="88187" bIns="4409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751" y="9429306"/>
            <a:ext cx="2945405" cy="495793"/>
          </a:xfrm>
          <a:prstGeom prst="rect">
            <a:avLst/>
          </a:prstGeom>
        </p:spPr>
        <p:txBody>
          <a:bodyPr vert="horz" lIns="88187" tIns="44094" rIns="88187" bIns="44094" rtlCol="0" anchor="b"/>
          <a:lstStyle>
            <a:lvl1pPr algn="r">
              <a:defRPr sz="1200"/>
            </a:lvl1pPr>
          </a:lstStyle>
          <a:p>
            <a:fld id="{3DCE5DD1-5E8F-47F3-9BB7-4B1427725E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615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406" cy="497333"/>
          </a:xfrm>
          <a:prstGeom prst="rect">
            <a:avLst/>
          </a:prstGeom>
        </p:spPr>
        <p:txBody>
          <a:bodyPr vert="horz" lIns="88196" tIns="44098" rIns="88196" bIns="4409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751" y="1"/>
            <a:ext cx="2945405" cy="497333"/>
          </a:xfrm>
          <a:prstGeom prst="rect">
            <a:avLst/>
          </a:prstGeom>
        </p:spPr>
        <p:txBody>
          <a:bodyPr vert="horz" lIns="88196" tIns="44098" rIns="88196" bIns="44098" rtlCol="0"/>
          <a:lstStyle>
            <a:lvl1pPr algn="r">
              <a:defRPr sz="1200"/>
            </a:lvl1pPr>
          </a:lstStyle>
          <a:p>
            <a:fld id="{3FEA7BAA-12C4-49AC-A250-591DFFA36FBD}" type="datetimeFigureOut">
              <a:rPr lang="fr-FR" smtClean="0"/>
              <a:t>29/06/2026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39838"/>
            <a:ext cx="4465637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96" tIns="44098" rIns="88196" bIns="4409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527" y="4777783"/>
            <a:ext cx="5438140" cy="3907834"/>
          </a:xfrm>
          <a:prstGeom prst="rect">
            <a:avLst/>
          </a:prstGeom>
        </p:spPr>
        <p:txBody>
          <a:bodyPr vert="horz" lIns="88196" tIns="44098" rIns="88196" bIns="44098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306"/>
            <a:ext cx="2945406" cy="497333"/>
          </a:xfrm>
          <a:prstGeom prst="rect">
            <a:avLst/>
          </a:prstGeom>
        </p:spPr>
        <p:txBody>
          <a:bodyPr vert="horz" lIns="88196" tIns="44098" rIns="88196" bIns="4409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751" y="9429306"/>
            <a:ext cx="2945405" cy="497333"/>
          </a:xfrm>
          <a:prstGeom prst="rect">
            <a:avLst/>
          </a:prstGeom>
        </p:spPr>
        <p:txBody>
          <a:bodyPr vert="horz" lIns="88196" tIns="44098" rIns="88196" bIns="44098" rtlCol="0" anchor="b"/>
          <a:lstStyle>
            <a:lvl1pPr algn="r">
              <a:defRPr sz="1200"/>
            </a:lvl1pPr>
          </a:lstStyle>
          <a:p>
            <a:fld id="{08485203-9D6D-4CD8-BB60-40EE82CA32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784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 n' y a pas d'élection, donc ce sera un 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odj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classique à l'AG :</a:t>
            </a:r>
          </a:p>
          <a:p>
            <a:pPr rtl="0"/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Rapport moral (Philippe), rapport d'activités (Cédric), rapport financier (SECAL + CAC) avec vote de l'affectation du résultat, budget prévisionnel (Benjamin) et questions diverses.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980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20454-B7EF-1ED7-CFEB-7CFA095CE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B5F25A8-0CE1-B5FD-4995-85BFFE17D5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8F7FC13-C97B-9494-5B35-1BE9C987B2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E4DE29-2074-4FEA-E262-6EF348362C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434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ADC20-0005-E6CB-F813-067CD2FC1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0FF0E9D-F318-787F-C22D-54380EEC47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F9AE5E0-8EE3-9FB2-8DE9-700C00005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EEA4EA9-168A-831B-D874-F1FB5A00E3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974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409AC-9F56-A183-C294-F8DA6D5DB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BB2876A-A168-9A7F-3B3B-861F2F7619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254ED0A-F4F8-6A6D-6ACB-409B1D115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4DE801-1CF1-6693-0265-D69BCC3BEF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146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F8AAA-4DBE-D9BE-C937-8D2422E5B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B1ADC11-C08D-0AFC-52BD-E15ED31924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F0A812B-0FC1-2A57-65EF-397BF8D607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7F71BF-8A94-0375-3C9F-98936877C3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4719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94968-7848-3D33-0139-792E13BDF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AE79AFC-6C6F-EF70-EB21-0E3978C25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23504E6-CF34-5C08-FF3D-1EF2A4C1A0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42FBEF-B22E-89A5-6E2C-BA2A2CED1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6290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1DAFA-9D43-5B59-239F-E16856690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0DCE827-A787-E118-74D6-993503F9B1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E2DFF9-2E2A-1469-4BB6-5800AD2041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188F5E-1449-0234-C5CE-392C6A78E9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33170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3D0EA-41CC-5FD3-7B2E-AC2A59388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07E7883-107A-B56A-611A-CCC7053C2E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4056D86-9150-DA09-CA8D-A8D78D7AFB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4626CD-ED52-754D-853E-4C443A9BC3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934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48A9E-BFC2-0AE3-91F0-571928CCF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86F0FE0-0262-A7F1-67D0-739F4CD27F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B12170-8C4C-DA31-6C1A-69F71DB287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3CAC01-02FA-D479-C7E3-8CFAEC3819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4069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D0C5D-8D4B-D732-5D4E-9E7E2A541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61600F-DC3E-2193-EE89-B4096CF1AD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D32BD1-95C7-62CE-FAE9-6A03619EA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AB2FD4-F837-8EB1-FEBA-0F8E9F7381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850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6135D-7002-8108-893B-50005E5CF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8BB172E-A09F-54FC-E2C3-29167B68A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445175C-88C2-39C2-1468-187685F666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F365E8-2640-C05A-9057-D320D07E3A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666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ED0D1-BFAD-A613-57A5-C47B9A20B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81F93F-6CB1-3ECD-8569-5EFEDFA28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7B0DBF4-D02E-C136-7325-EA37652AE4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409BFF-A731-0B70-0C17-3D6B672C4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418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4E7B9-03AE-ECCA-4B1E-41B9FD3E9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EE7EB3-CD19-BD8F-3002-2FE77D6D1D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966A39A-CAEF-6554-AAE2-40DDF1C86B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E085EB-1064-099F-71F8-A658088527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832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27A53-F7FB-143C-970E-C03E01D03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1F12BAD-1612-D7E0-123F-CB5E2E386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98F391D-2F13-4497-7D4E-4EFAFEB49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C463E4-CDB9-AEE0-FDF0-5C4831F732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901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C8539-B906-7C0B-2DB0-25A3B38AB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B11DA01-EFEA-2853-F7CC-DCADBFAF7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A0E1C48-5051-6A64-3E68-3217243090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1AFFD7-BAC7-795A-5D9C-E22A685F65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2619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6AD4E-066B-7261-0B8A-3C759271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433C5F2-8F60-52CF-449E-934FAAAF0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27A6EDD-D5AE-FCB3-15A7-756AFF9A7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fr-F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94661B-8143-6CF8-3D23-4ED5F25603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485203-9D6D-4CD8-BB60-40EE82CA328D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6385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343B4E1-D5D1-4C67-AD4C-1F5E8A1D2D58}" type="datetime1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13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6E7D-CD57-46F2-8DC2-02EEFF2DCAFF}" type="datetime1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005541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6E7D-CD57-46F2-8DC2-02EEFF2DCAFF}" type="datetime1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002411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6E7D-CD57-46F2-8DC2-02EEFF2DCAFF}" type="datetime1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3675320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6E7D-CD57-46F2-8DC2-02EEFF2DCAFF}" type="datetime1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5119977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6E7D-CD57-46F2-8DC2-02EEFF2DCAFF}" type="datetime1">
              <a:rPr lang="fr-FR" smtClean="0"/>
              <a:t>29/06/2026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761548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96E7D-CD57-46F2-8DC2-02EEFF2DCAFF}" type="datetime1">
              <a:rPr lang="fr-FR" smtClean="0"/>
              <a:t>29/06/2026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683730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62FB6529-D435-4C01-8157-1A50D1D1ABED}" type="datetime1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120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900DB-0FCF-4D42-9F3E-2173A4084971}" type="datetime1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840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0512-BB05-472C-A77E-515B1725E831}" type="datetime1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01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4F9D-C1F9-4AB5-98F5-5316E4A7C16E}" type="datetime1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280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4233B-07CA-4CFA-857A-7A7851E1647F}" type="datetime1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10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344D-C010-4A6E-AC11-38876D709BAF}" type="datetime1">
              <a:rPr lang="fr-FR" smtClean="0"/>
              <a:t>29/06/2026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28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0A733-FD9A-4CB2-9092-DCEE92BB623C}" type="datetime1">
              <a:rPr lang="fr-FR" smtClean="0"/>
              <a:t>29/06/2026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160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66A57-C078-4AA1-8CE0-9A7121D5C810}" type="datetime1">
              <a:rPr lang="fr-FR" smtClean="0"/>
              <a:t>29/06/2026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748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5AB84-0320-406A-9505-4F198053B575}" type="datetime1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64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73EEB-0B94-4CE6-85C5-01B4BD70F4D0}" type="datetime1">
              <a:rPr lang="fr-FR" smtClean="0"/>
              <a:t>29/06/2026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42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81996E7D-CD57-46F2-8DC2-02EEFF2DCAFF}" type="datetime1">
              <a:rPr lang="fr-FR" smtClean="0"/>
              <a:t>29/06/2026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A8914C09-1B4E-42DF-8628-4CA38BAC692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485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pjtVVTv8RA?feature=oembed" TargetMode="Externa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67F83ABC-B891-480A-95A2-DA7AB804AF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32707" y="1"/>
            <a:ext cx="10287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08520" y="81833"/>
            <a:ext cx="9433048" cy="269909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5000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Assemblée générale de l’Office de Tourisme Aubusson Felletin</a:t>
            </a:r>
            <a:br>
              <a:rPr lang="fr-FR" sz="5000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5000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Mardi 23/06/2026</a:t>
            </a:r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14C09-1B4E-42DF-8628-4CA38BAC692B}" type="slidenum">
              <a:rPr lang="fr-FR" noProof="0" smtClean="0"/>
              <a:pPr/>
              <a:t>1</a:t>
            </a:fld>
            <a:endParaRPr lang="fr-FR" noProof="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9E1E6FB-5DA4-4C53-A54A-4BB027E48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5865672"/>
            <a:ext cx="1343017" cy="8558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49F420-251D-5391-6440-DD9629BB27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4" y="6089660"/>
            <a:ext cx="1583026" cy="597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2699100-964A-D3FD-12F9-4635BCB5DDC5}"/>
              </a:ext>
            </a:extLst>
          </p:cNvPr>
          <p:cNvSpPr txBox="1">
            <a:spLocks/>
          </p:cNvSpPr>
          <p:nvPr/>
        </p:nvSpPr>
        <p:spPr>
          <a:xfrm>
            <a:off x="-554444" y="3392681"/>
            <a:ext cx="10073258" cy="972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5000" b="1" noProof="0" dirty="0">
                <a:latin typeface="Arial" panose="020B0604020202020204" pitchFamily="34" charset="0"/>
                <a:cs typeface="Arial" panose="020B0604020202020204" pitchFamily="34" charset="0"/>
              </a:rPr>
              <a:t>Bienvenue </a:t>
            </a:r>
          </a:p>
        </p:txBody>
      </p:sp>
    </p:spTree>
    <p:extLst>
      <p:ext uri="{BB962C8B-B14F-4D97-AF65-F5344CB8AC3E}">
        <p14:creationId xmlns:p14="http://schemas.microsoft.com/office/powerpoint/2010/main" val="2471651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E3E8D-8200-331E-6ECD-4CA334B47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183090-79CF-A662-CED0-204CC9BB8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820080"/>
            <a:ext cx="5760640" cy="836712"/>
          </a:xfrm>
        </p:spPr>
        <p:txBody>
          <a:bodyPr>
            <a:normAutofit/>
          </a:bodyPr>
          <a:lstStyle/>
          <a:p>
            <a:r>
              <a:rPr lang="fr-FR" sz="4000" noProof="0" dirty="0"/>
              <a:t>Promotion du territoire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6B91BDD-F29D-220A-4DA3-E22EE9981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10</a:t>
            </a:fld>
            <a:endParaRPr lang="fr-FR" noProof="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186BB293-6454-FE91-F427-7F5592087BEC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026E846-B9F7-F476-E854-5837A9D9DE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73E4EADD-81CC-056B-2566-9E63DE5FA86E}"/>
              </a:ext>
            </a:extLst>
          </p:cNvPr>
          <p:cNvSpPr txBox="1">
            <a:spLocks/>
          </p:cNvSpPr>
          <p:nvPr/>
        </p:nvSpPr>
        <p:spPr>
          <a:xfrm>
            <a:off x="823572" y="2815266"/>
            <a:ext cx="7992888" cy="9934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400" noProof="0" dirty="0">
                <a:solidFill>
                  <a:srgbClr val="404040"/>
                </a:solidFill>
              </a:rPr>
              <a:t>Site internet </a:t>
            </a:r>
            <a:r>
              <a:rPr lang="fr-FR" sz="2200" noProof="0" dirty="0">
                <a:solidFill>
                  <a:srgbClr val="404040"/>
                </a:solidFill>
              </a:rPr>
              <a:t>: </a:t>
            </a:r>
            <a:r>
              <a:rPr lang="fr-FR" sz="1800" noProof="0" dirty="0">
                <a:solidFill>
                  <a:srgbClr val="404040"/>
                </a:solidFill>
              </a:rPr>
              <a:t>alimenté par la base de données régionale actualisée très régulièrement. Refonte en cours depuis fin 2025. Creuse Tourisme a réalisé 6 éditos sur le territoire. Lien à </a:t>
            </a:r>
            <a:r>
              <a:rPr lang="fr-FR" sz="1800" noProof="0" dirty="0" err="1">
                <a:solidFill>
                  <a:srgbClr val="404040"/>
                </a:solidFill>
              </a:rPr>
              <a:t>Elloha</a:t>
            </a:r>
            <a:r>
              <a:rPr lang="fr-FR" sz="1800" noProof="0" dirty="0">
                <a:solidFill>
                  <a:srgbClr val="404040"/>
                </a:solidFill>
              </a:rPr>
              <a:t>.</a:t>
            </a:r>
            <a:endParaRPr lang="fr-FR" sz="2400" noProof="0" dirty="0">
              <a:solidFill>
                <a:srgbClr val="404040"/>
              </a:solidFill>
            </a:endParaRP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4AD61C2B-7DAC-978F-DAC3-AA44351545F3}"/>
              </a:ext>
            </a:extLst>
          </p:cNvPr>
          <p:cNvSpPr txBox="1">
            <a:spLocks/>
          </p:cNvSpPr>
          <p:nvPr/>
        </p:nvSpPr>
        <p:spPr>
          <a:xfrm>
            <a:off x="2106553" y="4587216"/>
            <a:ext cx="6554991" cy="9397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noProof="0" dirty="0">
                <a:solidFill>
                  <a:srgbClr val="404040"/>
                </a:solidFill>
              </a:rPr>
              <a:t>Réseaux sociaux : </a:t>
            </a:r>
            <a:r>
              <a:rPr lang="fr-FR" sz="1800" noProof="0" dirty="0">
                <a:solidFill>
                  <a:srgbClr val="404040"/>
                </a:solidFill>
                <a:latin typeface="+mj-lt"/>
              </a:rPr>
              <a:t>Une page Facebook® et un compte Instagram®, animés de manière régulière et très active/réactive. </a:t>
            </a:r>
            <a:endParaRPr lang="fr-FR" sz="1800" noProof="0" dirty="0">
              <a:solidFill>
                <a:srgbClr val="404040"/>
              </a:solidFill>
            </a:endParaRPr>
          </a:p>
        </p:txBody>
      </p:sp>
      <p:sp>
        <p:nvSpPr>
          <p:cNvPr id="3" name="Rectangle 2" descr="Hashtag avec un remplissage uni">
            <a:extLst>
              <a:ext uri="{FF2B5EF4-FFF2-40B4-BE49-F238E27FC236}">
                <a16:creationId xmlns:a16="http://schemas.microsoft.com/office/drawing/2014/main" id="{1F36F5C9-07F7-0E94-9946-35D446EEAD18}"/>
              </a:ext>
            </a:extLst>
          </p:cNvPr>
          <p:cNvSpPr/>
          <p:nvPr/>
        </p:nvSpPr>
        <p:spPr>
          <a:xfrm>
            <a:off x="1184817" y="4662643"/>
            <a:ext cx="921736" cy="788882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8" name="Graphique 7" descr="Programmeur avec un remplissage uni">
            <a:extLst>
              <a:ext uri="{FF2B5EF4-FFF2-40B4-BE49-F238E27FC236}">
                <a16:creationId xmlns:a16="http://schemas.microsoft.com/office/drawing/2014/main" id="{84E733E2-850D-3813-0FCC-CAAE0E2C35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4568" y="2833757"/>
            <a:ext cx="939738" cy="939738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8A76BBC-83A7-F604-2D1C-BEC947395E76}"/>
              </a:ext>
            </a:extLst>
          </p:cNvPr>
          <p:cNvSpPr txBox="1">
            <a:spLocks/>
          </p:cNvSpPr>
          <p:nvPr/>
        </p:nvSpPr>
        <p:spPr>
          <a:xfrm>
            <a:off x="1184817" y="3757818"/>
            <a:ext cx="7135611" cy="539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400" noProof="0" dirty="0">
                <a:solidFill>
                  <a:srgbClr val="404040"/>
                </a:solidFill>
              </a:rPr>
              <a:t>Appli Rando Millevaches</a:t>
            </a:r>
            <a:r>
              <a:rPr lang="fr-FR" sz="2200" noProof="0" dirty="0">
                <a:solidFill>
                  <a:srgbClr val="404040"/>
                </a:solidFill>
              </a:rPr>
              <a:t>: </a:t>
            </a:r>
            <a:r>
              <a:rPr lang="fr-FR" sz="1800" noProof="0" dirty="0">
                <a:solidFill>
                  <a:srgbClr val="404040"/>
                </a:solidFill>
              </a:rPr>
              <a:t>Contributions régulières.</a:t>
            </a:r>
            <a:endParaRPr lang="fr-FR" sz="2400" noProof="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00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1B368-7A95-FC2C-1923-A228DDB16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237C40-CD93-4095-586F-2ED77C7C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833563"/>
            <a:ext cx="9144000" cy="836712"/>
          </a:xfrm>
        </p:spPr>
        <p:txBody>
          <a:bodyPr>
            <a:normAutofit/>
          </a:bodyPr>
          <a:lstStyle/>
          <a:p>
            <a:r>
              <a:rPr lang="fr-FR" sz="4000" noProof="0" dirty="0"/>
              <a:t>Promotion du territoire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982539-3B57-2403-4688-71FF0E0E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11</a:t>
            </a:fld>
            <a:endParaRPr lang="fr-FR" noProof="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2AF6295-8415-F63B-2CF2-A426260ADF26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A42C919-F5A0-58E4-5BB8-46B1DD4C49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6A026FEC-B42C-7149-3B4B-441310A4CE61}"/>
              </a:ext>
            </a:extLst>
          </p:cNvPr>
          <p:cNvSpPr txBox="1">
            <a:spLocks/>
          </p:cNvSpPr>
          <p:nvPr/>
        </p:nvSpPr>
        <p:spPr>
          <a:xfrm>
            <a:off x="539552" y="2343531"/>
            <a:ext cx="2952328" cy="506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600" noProof="0" dirty="0">
                <a:solidFill>
                  <a:srgbClr val="404040"/>
                </a:solidFill>
              </a:rPr>
              <a:t>Et évidemment : 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6B4BA11-CE59-6E2F-C160-E75DDA66F07B}"/>
              </a:ext>
            </a:extLst>
          </p:cNvPr>
          <p:cNvSpPr txBox="1">
            <a:spLocks/>
          </p:cNvSpPr>
          <p:nvPr/>
        </p:nvSpPr>
        <p:spPr>
          <a:xfrm>
            <a:off x="917935" y="2824646"/>
            <a:ext cx="7751633" cy="3416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Une </a:t>
            </a:r>
            <a:r>
              <a:rPr lang="fr-FR" sz="2000" noProof="0" dirty="0"/>
              <a:t>production de contenus en permanence : photos, vidéos, textes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/>
              <a:t>Une veille permanente sur les attentes des consommateurs numériques pour réinventer les contenus régulièrement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/>
              <a:t>Une volonté de toujours mieux adapter le « back-office » aux besoins des prestataires touristiques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/>
              <a:t>Des relances pour assurer la collecte  d’informations à diffuser</a:t>
            </a:r>
          </a:p>
        </p:txBody>
      </p:sp>
    </p:spTree>
    <p:extLst>
      <p:ext uri="{BB962C8B-B14F-4D97-AF65-F5344CB8AC3E}">
        <p14:creationId xmlns:p14="http://schemas.microsoft.com/office/powerpoint/2010/main" val="16275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EAD8A6-00E7-E7C9-AB54-BB404BA52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DE3271-DD99-4DEF-AF9F-84397884C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06A31CE-F9B6-4BA2-8685-60F3524D0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706465" y="1335800"/>
            <a:ext cx="6053670" cy="4186400"/>
          </a:xfrm>
          <a:custGeom>
            <a:avLst/>
            <a:gdLst>
              <a:gd name="connsiteX0" fmla="*/ 6053670 w 6053670"/>
              <a:gd name="connsiteY0" fmla="*/ 1098 h 5581866"/>
              <a:gd name="connsiteX1" fmla="*/ 6053670 w 6053670"/>
              <a:gd name="connsiteY1" fmla="*/ 514028 h 5581866"/>
              <a:gd name="connsiteX2" fmla="*/ 6053670 w 6053670"/>
              <a:gd name="connsiteY2" fmla="*/ 1254558 h 5581866"/>
              <a:gd name="connsiteX3" fmla="*/ 6053670 w 6053670"/>
              <a:gd name="connsiteY3" fmla="*/ 5581866 h 5581866"/>
              <a:gd name="connsiteX4" fmla="*/ 0 w 6053670"/>
              <a:gd name="connsiteY4" fmla="*/ 5581866 h 5581866"/>
              <a:gd name="connsiteX5" fmla="*/ 0 w 6053670"/>
              <a:gd name="connsiteY5" fmla="*/ 1249853 h 5581866"/>
              <a:gd name="connsiteX6" fmla="*/ 0 w 6053670"/>
              <a:gd name="connsiteY6" fmla="*/ 514028 h 5581866"/>
              <a:gd name="connsiteX7" fmla="*/ 0 w 6053670"/>
              <a:gd name="connsiteY7" fmla="*/ 0 h 5581866"/>
              <a:gd name="connsiteX8" fmla="*/ 35717 w 6053670"/>
              <a:gd name="connsiteY8" fmla="*/ 5488 h 5581866"/>
              <a:gd name="connsiteX9" fmla="*/ 140445 w 6053670"/>
              <a:gd name="connsiteY9" fmla="*/ 21641 h 5581866"/>
              <a:gd name="connsiteX10" fmla="*/ 216722 w 6053670"/>
              <a:gd name="connsiteY10" fmla="*/ 32932 h 5581866"/>
              <a:gd name="connsiteX11" fmla="*/ 307527 w 6053670"/>
              <a:gd name="connsiteY11" fmla="*/ 44850 h 5581866"/>
              <a:gd name="connsiteX12" fmla="*/ 415282 w 6053670"/>
              <a:gd name="connsiteY12" fmla="*/ 59121 h 5581866"/>
              <a:gd name="connsiteX13" fmla="*/ 534539 w 6053670"/>
              <a:gd name="connsiteY13" fmla="*/ 74175 h 5581866"/>
              <a:gd name="connsiteX14" fmla="*/ 668931 w 6053670"/>
              <a:gd name="connsiteY14" fmla="*/ 90014 h 5581866"/>
              <a:gd name="connsiteX15" fmla="*/ 815430 w 6053670"/>
              <a:gd name="connsiteY15" fmla="*/ 106794 h 5581866"/>
              <a:gd name="connsiteX16" fmla="*/ 974641 w 6053670"/>
              <a:gd name="connsiteY16" fmla="*/ 123574 h 5581866"/>
              <a:gd name="connsiteX17" fmla="*/ 1144144 w 6053670"/>
              <a:gd name="connsiteY17" fmla="*/ 140667 h 5581866"/>
              <a:gd name="connsiteX18" fmla="*/ 1326965 w 6053670"/>
              <a:gd name="connsiteY18" fmla="*/ 156506 h 5581866"/>
              <a:gd name="connsiteX19" fmla="*/ 1518261 w 6053670"/>
              <a:gd name="connsiteY19" fmla="*/ 171717 h 5581866"/>
              <a:gd name="connsiteX20" fmla="*/ 1720453 w 6053670"/>
              <a:gd name="connsiteY20" fmla="*/ 185518 h 5581866"/>
              <a:gd name="connsiteX21" fmla="*/ 1931121 w 6053670"/>
              <a:gd name="connsiteY21" fmla="*/ 198690 h 5581866"/>
              <a:gd name="connsiteX22" fmla="*/ 2150869 w 6053670"/>
              <a:gd name="connsiteY22" fmla="*/ 211079 h 5581866"/>
              <a:gd name="connsiteX23" fmla="*/ 2263467 w 6053670"/>
              <a:gd name="connsiteY23" fmla="*/ 215470 h 5581866"/>
              <a:gd name="connsiteX24" fmla="*/ 2378487 w 6053670"/>
              <a:gd name="connsiteY24" fmla="*/ 220332 h 5581866"/>
              <a:gd name="connsiteX25" fmla="*/ 2495323 w 6053670"/>
              <a:gd name="connsiteY25" fmla="*/ 224879 h 5581866"/>
              <a:gd name="connsiteX26" fmla="*/ 2612764 w 6053670"/>
              <a:gd name="connsiteY26" fmla="*/ 227859 h 5581866"/>
              <a:gd name="connsiteX27" fmla="*/ 2732627 w 6053670"/>
              <a:gd name="connsiteY27" fmla="*/ 230525 h 5581866"/>
              <a:gd name="connsiteX28" fmla="*/ 2853700 w 6053670"/>
              <a:gd name="connsiteY28" fmla="*/ 233348 h 5581866"/>
              <a:gd name="connsiteX29" fmla="*/ 2977195 w 6053670"/>
              <a:gd name="connsiteY29" fmla="*/ 235229 h 5581866"/>
              <a:gd name="connsiteX30" fmla="*/ 3101900 w 6053670"/>
              <a:gd name="connsiteY30" fmla="*/ 235229 h 5581866"/>
              <a:gd name="connsiteX31" fmla="*/ 3227817 w 6053670"/>
              <a:gd name="connsiteY31" fmla="*/ 236170 h 5581866"/>
              <a:gd name="connsiteX32" fmla="*/ 3354944 w 6053670"/>
              <a:gd name="connsiteY32" fmla="*/ 235229 h 5581866"/>
              <a:gd name="connsiteX33" fmla="*/ 3483887 w 6053670"/>
              <a:gd name="connsiteY33" fmla="*/ 233348 h 5581866"/>
              <a:gd name="connsiteX34" fmla="*/ 3612830 w 6053670"/>
              <a:gd name="connsiteY34" fmla="*/ 231623 h 5581866"/>
              <a:gd name="connsiteX35" fmla="*/ 3743589 w 6053670"/>
              <a:gd name="connsiteY35" fmla="*/ 227859 h 5581866"/>
              <a:gd name="connsiteX36" fmla="*/ 3875559 w 6053670"/>
              <a:gd name="connsiteY36" fmla="*/ 223938 h 5581866"/>
              <a:gd name="connsiteX37" fmla="*/ 4007529 w 6053670"/>
              <a:gd name="connsiteY37" fmla="*/ 219391 h 5581866"/>
              <a:gd name="connsiteX38" fmla="*/ 4140710 w 6053670"/>
              <a:gd name="connsiteY38" fmla="*/ 212961 h 5581866"/>
              <a:gd name="connsiteX39" fmla="*/ 4275102 w 6053670"/>
              <a:gd name="connsiteY39" fmla="*/ 205277 h 5581866"/>
              <a:gd name="connsiteX40" fmla="*/ 4410098 w 6053670"/>
              <a:gd name="connsiteY40" fmla="*/ 197907 h 5581866"/>
              <a:gd name="connsiteX41" fmla="*/ 4545096 w 6053670"/>
              <a:gd name="connsiteY41" fmla="*/ 188498 h 5581866"/>
              <a:gd name="connsiteX42" fmla="*/ 4681909 w 6053670"/>
              <a:gd name="connsiteY42" fmla="*/ 177207 h 5581866"/>
              <a:gd name="connsiteX43" fmla="*/ 4816905 w 6053670"/>
              <a:gd name="connsiteY43" fmla="*/ 165916 h 5581866"/>
              <a:gd name="connsiteX44" fmla="*/ 4954323 w 6053670"/>
              <a:gd name="connsiteY44" fmla="*/ 152899 h 5581866"/>
              <a:gd name="connsiteX45" fmla="*/ 5092347 w 6053670"/>
              <a:gd name="connsiteY45" fmla="*/ 138629 h 5581866"/>
              <a:gd name="connsiteX46" fmla="*/ 5228555 w 6053670"/>
              <a:gd name="connsiteY46" fmla="*/ 123574 h 5581866"/>
              <a:gd name="connsiteX47" fmla="*/ 5366578 w 6053670"/>
              <a:gd name="connsiteY47" fmla="*/ 106010 h 5581866"/>
              <a:gd name="connsiteX48" fmla="*/ 5503997 w 6053670"/>
              <a:gd name="connsiteY48" fmla="*/ 87192 h 5581866"/>
              <a:gd name="connsiteX49" fmla="*/ 5642020 w 6053670"/>
              <a:gd name="connsiteY49" fmla="*/ 68530 h 5581866"/>
              <a:gd name="connsiteX50" fmla="*/ 5779438 w 6053670"/>
              <a:gd name="connsiteY50" fmla="*/ 46733 h 5581866"/>
              <a:gd name="connsiteX51" fmla="*/ 5916251 w 6053670"/>
              <a:gd name="connsiteY51" fmla="*/ 24464 h 558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581866">
                <a:moveTo>
                  <a:pt x="6053670" y="1098"/>
                </a:moveTo>
                <a:lnTo>
                  <a:pt x="6053670" y="514028"/>
                </a:lnTo>
                <a:lnTo>
                  <a:pt x="6053670" y="1254558"/>
                </a:lnTo>
                <a:lnTo>
                  <a:pt x="6053670" y="5581866"/>
                </a:lnTo>
                <a:lnTo>
                  <a:pt x="0" y="5581866"/>
                </a:lnTo>
                <a:lnTo>
                  <a:pt x="0" y="1249853"/>
                </a:lnTo>
                <a:lnTo>
                  <a:pt x="0" y="514028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8ADF14A3-1454-4B74-8B4A-CB197D7A7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11338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EC19D556-0251-4E87-AE24-890965BAD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F80F06F-4E93-7DF7-923D-0CA2F1E2B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23" y="629265"/>
            <a:ext cx="384932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3600" b="0" i="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Promotion du territoire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C3C8C6-98E2-45EF-AEFC-30C0DBA0E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260C83DD-3C39-F2F2-F683-FC944EB0662B}"/>
              </a:ext>
            </a:extLst>
          </p:cNvPr>
          <p:cNvSpPr txBox="1">
            <a:spLocks/>
          </p:cNvSpPr>
          <p:nvPr/>
        </p:nvSpPr>
        <p:spPr>
          <a:xfrm>
            <a:off x="479323" y="2418735"/>
            <a:ext cx="3849329" cy="3811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noProof="0" dirty="0"/>
              <a:t>Une première vidéo 2025 : Résilience</a:t>
            </a:r>
          </a:p>
        </p:txBody>
      </p:sp>
      <p:pic>
        <p:nvPicPr>
          <p:cNvPr id="4" name="Média en ligne 3" title="Les coulisses du tissage de &quot;RESILIENCE&quot; de MARC BAUER - Maison du Tapissier AUBUSSON">
            <a:hlinkClick r:id="" action="ppaction://media"/>
            <a:extLst>
              <a:ext uri="{FF2B5EF4-FFF2-40B4-BE49-F238E27FC236}">
                <a16:creationId xmlns:a16="http://schemas.microsoft.com/office/drawing/2014/main" id="{02AEAA57-67E1-D351-BE1F-E94A0CBB9AB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82381" y="2047692"/>
            <a:ext cx="4738854" cy="267745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3630C53-EED8-F1A1-7664-FB6549624D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38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6DFEA-0A9D-959F-042A-3810CA47C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2C934E-CEAC-D95D-54E4-5F2303196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864" y="501650"/>
            <a:ext cx="7251560" cy="1290421"/>
          </a:xfrm>
        </p:spPr>
        <p:txBody>
          <a:bodyPr>
            <a:noAutofit/>
          </a:bodyPr>
          <a:lstStyle/>
          <a:p>
            <a:r>
              <a:rPr lang="fr-FR" sz="4000" noProof="0" dirty="0"/>
              <a:t>Coordination du réseau </a:t>
            </a:r>
            <a:br>
              <a:rPr lang="fr-FR" sz="4000" noProof="0" dirty="0"/>
            </a:br>
            <a:r>
              <a:rPr lang="fr-FR" sz="4000" noProof="0" dirty="0"/>
              <a:t>des prestataires touristiques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C2A156-311F-0FD1-56FF-CDD76ED53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13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42A899-036E-2D8D-F395-8A71779044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C122A46A-5802-E492-D7ED-035AE0794B20}"/>
              </a:ext>
            </a:extLst>
          </p:cNvPr>
          <p:cNvSpPr txBox="1">
            <a:spLocks/>
          </p:cNvSpPr>
          <p:nvPr/>
        </p:nvSpPr>
        <p:spPr>
          <a:xfrm>
            <a:off x="1136864" y="2368346"/>
            <a:ext cx="7751632" cy="4185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fr-FR" sz="1800" noProof="0" dirty="0"/>
          </a:p>
        </p:txBody>
      </p:sp>
      <p:pic>
        <p:nvPicPr>
          <p:cNvPr id="3" name="Graphique 2" descr="Salle de conseil avec un remplissage uni">
            <a:extLst>
              <a:ext uri="{FF2B5EF4-FFF2-40B4-BE49-F238E27FC236}">
                <a16:creationId xmlns:a16="http://schemas.microsoft.com/office/drawing/2014/main" id="{1CCAEC0F-E603-ECB0-E605-C019067102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16055" y="2340060"/>
            <a:ext cx="939738" cy="939738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1A14E584-D040-B303-4005-A1FFA4B44F7F}"/>
              </a:ext>
            </a:extLst>
          </p:cNvPr>
          <p:cNvSpPr txBox="1">
            <a:spLocks/>
          </p:cNvSpPr>
          <p:nvPr/>
        </p:nvSpPr>
        <p:spPr>
          <a:xfrm>
            <a:off x="1158623" y="1916832"/>
            <a:ext cx="7751633" cy="45256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Journée de lancement de saison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Contribution à la réunion à destination des secrétaires de mairie (déclaration de meublés en mairie, saisie des animations, taxe de séjour) </a:t>
            </a:r>
            <a:r>
              <a:rPr lang="fr-FR" sz="1600" noProof="0" dirty="0">
                <a:solidFill>
                  <a:srgbClr val="404040"/>
                </a:solidFill>
              </a:rPr>
              <a:t>de la </a:t>
            </a:r>
            <a:r>
              <a:rPr lang="fr-FR" sz="1600" noProof="0" dirty="0" err="1">
                <a:solidFill>
                  <a:srgbClr val="404040"/>
                </a:solidFill>
              </a:rPr>
              <a:t>Comcom</a:t>
            </a:r>
            <a:r>
              <a:rPr lang="fr-FR" sz="1600" noProof="0" dirty="0">
                <a:solidFill>
                  <a:srgbClr val="404040"/>
                </a:solidFill>
              </a:rPr>
              <a:t> CGS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Valorisation des offres de reprise-transmission transmises par la </a:t>
            </a:r>
            <a:r>
              <a:rPr lang="fr-FR" sz="2000" noProof="0" dirty="0" err="1">
                <a:solidFill>
                  <a:srgbClr val="404040"/>
                </a:solidFill>
              </a:rPr>
              <a:t>Comcom</a:t>
            </a:r>
            <a:r>
              <a:rPr lang="fr-FR" sz="2000" noProof="0" dirty="0">
                <a:solidFill>
                  <a:srgbClr val="404040"/>
                </a:solidFill>
              </a:rPr>
              <a:t> dans les espaces d’accueil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Contribution aux lundis touristiques </a:t>
            </a:r>
            <a:r>
              <a:rPr lang="fr-FR" sz="1600" noProof="0" dirty="0">
                <a:solidFill>
                  <a:srgbClr val="404040"/>
                </a:solidFill>
              </a:rPr>
              <a:t>du Pays Sud Creusois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Contribution à la Bourse aux documents </a:t>
            </a:r>
            <a:r>
              <a:rPr lang="fr-FR" sz="1600" noProof="0" dirty="0">
                <a:solidFill>
                  <a:srgbClr val="404040"/>
                </a:solidFill>
              </a:rPr>
              <a:t>de Creuse Tourisme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/>
              <a:t>Contribution à la journée d’accueil des nouveaux résidents </a:t>
            </a:r>
            <a:r>
              <a:rPr lang="fr-FR" sz="1600" noProof="0" dirty="0"/>
              <a:t>de la </a:t>
            </a:r>
            <a:r>
              <a:rPr lang="fr-FR" sz="1600" noProof="0" dirty="0" err="1"/>
              <a:t>Comcom</a:t>
            </a:r>
            <a:r>
              <a:rPr lang="fr-FR" sz="1600" noProof="0" dirty="0"/>
              <a:t> (visite guidée)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/>
              <a:t>Contribution aux rencontres des porteurs de projet </a:t>
            </a:r>
            <a:r>
              <a:rPr lang="fr-FR" sz="1600" noProof="0" dirty="0"/>
              <a:t>de la </a:t>
            </a:r>
            <a:r>
              <a:rPr lang="fr-FR" sz="1600" noProof="0" dirty="0" err="1"/>
              <a:t>Comcom</a:t>
            </a:r>
            <a:r>
              <a:rPr lang="fr-FR" sz="1600" noProof="0" dirty="0"/>
              <a:t> et de Creuse Tourisme</a:t>
            </a:r>
            <a:endParaRPr lang="fr-FR" sz="2000" noProof="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7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5F452-390D-028E-2DDC-DAF2D45CB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5D14A8-3E0D-184B-C625-EE183256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4" y="764704"/>
            <a:ext cx="7378193" cy="9159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b="0" i="0" kern="1200" noProof="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Gestion d’équipements touristiques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355BA5A2-F89F-9671-1545-AA38B73F75EC}"/>
              </a:ext>
            </a:extLst>
          </p:cNvPr>
          <p:cNvSpPr txBox="1">
            <a:spLocks/>
          </p:cNvSpPr>
          <p:nvPr/>
        </p:nvSpPr>
        <p:spPr>
          <a:xfrm>
            <a:off x="179512" y="2197363"/>
            <a:ext cx="8405620" cy="22287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Gestion des gîtes communautaires : 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 </a:t>
            </a:r>
            <a:r>
              <a:rPr lang="fr-FR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Bonneix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Gioux : 22 contrats pour 15 230€ dont 889€ de TS.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Grands Bois, Croze : 26 contrats, 21 660€ dont 1575€ TS.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Collecte de la taxe de séjour : appels, relances, saisies, suivi, encaissement</a:t>
            </a:r>
          </a:p>
        </p:txBody>
      </p:sp>
      <p:pic>
        <p:nvPicPr>
          <p:cNvPr id="3" name="Graphique 2" descr="Maison avec un remplissage uni">
            <a:extLst>
              <a:ext uri="{FF2B5EF4-FFF2-40B4-BE49-F238E27FC236}">
                <a16:creationId xmlns:a16="http://schemas.microsoft.com/office/drawing/2014/main" id="{DD9B5F12-2F07-39B0-9CD9-E5580861CF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5292080" y="4825628"/>
            <a:ext cx="1512168" cy="151216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749E699E-6A59-3FBC-10EB-E717B0124162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EED2949-CB2C-7F3B-2851-F4F20B554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2BF70DAB-441A-1A26-EAA2-851660BA94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0451582"/>
              </p:ext>
            </p:extLst>
          </p:nvPr>
        </p:nvGraphicFramePr>
        <p:xfrm>
          <a:off x="1170552" y="4426089"/>
          <a:ext cx="3006080" cy="1875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5353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152FB1-A2E6-72BE-46C6-F3291AABB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E72718-3AD1-CB05-A239-1A9F457D4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5" y="973668"/>
            <a:ext cx="6571060" cy="70696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fr-FR" b="0" i="0" kern="1200" noProof="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Gestion d’équipements touristiques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95E1C6F-6F91-03BF-BB7F-5EE29826523C}"/>
              </a:ext>
            </a:extLst>
          </p:cNvPr>
          <p:cNvSpPr txBox="1">
            <a:spLocks/>
          </p:cNvSpPr>
          <p:nvPr/>
        </p:nvSpPr>
        <p:spPr>
          <a:xfrm>
            <a:off x="245854" y="2996952"/>
            <a:ext cx="5046225" cy="2485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Gestion de la Maison du Tapissier : 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Sans personnel dédié, mais avec la présence d’Océane Masson-Brage, remplacée sur ses congés d’été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Préparation et valorisation de l’exposition annuelle par l’équipe de l’OT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Faustine assure, pour les individuels en été, les visites guidées et ateliers enfants 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2D9F084-7BD4-E3EF-8494-68A9A0DE6007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2CD29B-C299-DCE1-62EE-F0E4759E1A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6155CA75-6216-7202-AD98-AFBB940B85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4463655"/>
              </p:ext>
            </p:extLst>
          </p:nvPr>
        </p:nvGraphicFramePr>
        <p:xfrm>
          <a:off x="5447240" y="3414873"/>
          <a:ext cx="3331984" cy="1966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9237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31065D-617E-B2B1-3F34-546AFA1D9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D941BD-28F9-3AB7-664E-1D3717023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15" y="973668"/>
            <a:ext cx="6571060" cy="70696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fr-FR" b="0" i="0" kern="1200" noProof="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Gestion d’équipements touristiques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8AA4DE9-5555-55D8-54B9-C36328CE6094}"/>
              </a:ext>
            </a:extLst>
          </p:cNvPr>
          <p:cNvSpPr txBox="1">
            <a:spLocks/>
          </p:cNvSpPr>
          <p:nvPr/>
        </p:nvSpPr>
        <p:spPr>
          <a:xfrm>
            <a:off x="387600" y="2239663"/>
            <a:ext cx="8026265" cy="2197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Valorisation des sentiers classés PDIPR : 6 sorties-nature pour 39 participants, signalements SURICATE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Valorisation du patrimoine : 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Faustine assure des visites de ville d’Aubusson et de la manufacture Four pour les individuels en été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EB13AC5-4BC1-F8C5-7B44-1F33A0FA8C44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BB4D6C-3E6B-27B5-609E-A85B0E081A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6DF2547-C44E-5D54-B760-B981C35F51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353152"/>
            <a:ext cx="2555776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46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62561-2FFF-9853-F946-82C4C1EC1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ADDA80-E264-0E5D-4C4F-7A9B09EDB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602381"/>
            <a:ext cx="7602112" cy="1290421"/>
          </a:xfrm>
        </p:spPr>
        <p:txBody>
          <a:bodyPr>
            <a:noAutofit/>
          </a:bodyPr>
          <a:lstStyle/>
          <a:p>
            <a:r>
              <a:rPr lang="fr-FR" sz="3600" noProof="0" dirty="0"/>
              <a:t>Recherche de financements : </a:t>
            </a:r>
            <a:br>
              <a:rPr lang="fr-FR" sz="3600" noProof="0" dirty="0"/>
            </a:br>
            <a:r>
              <a:rPr lang="fr-FR" sz="3600" noProof="0" dirty="0"/>
              <a:t>boutique et service réceptif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01D9769-DBF2-B387-47DF-12BB78FC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17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760F1AB-D270-40F9-189A-6312EE4ADE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CBA3B135-D842-9CA9-ED69-612D2E470C69}"/>
              </a:ext>
            </a:extLst>
          </p:cNvPr>
          <p:cNvSpPr txBox="1">
            <a:spLocks/>
          </p:cNvSpPr>
          <p:nvPr/>
        </p:nvSpPr>
        <p:spPr>
          <a:xfrm>
            <a:off x="945360" y="2132856"/>
            <a:ext cx="7931070" cy="3719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400" noProof="0" dirty="0">
                <a:solidFill>
                  <a:srgbClr val="404040"/>
                </a:solidFill>
              </a:rPr>
              <a:t>Boutique : </a:t>
            </a:r>
          </a:p>
          <a:p>
            <a:pPr lvl="1" algn="just"/>
            <a:r>
              <a:rPr lang="fr-FR" sz="1800" noProof="0" dirty="0">
                <a:solidFill>
                  <a:srgbClr val="404040"/>
                </a:solidFill>
              </a:rPr>
              <a:t>4 prestations de billetterie </a:t>
            </a:r>
          </a:p>
          <a:p>
            <a:pPr lvl="1" algn="just"/>
            <a:r>
              <a:rPr lang="fr-FR" sz="1800" noProof="0" dirty="0">
                <a:solidFill>
                  <a:srgbClr val="404040"/>
                </a:solidFill>
              </a:rPr>
              <a:t>25 fournisseurs de produits boutique (priorité CGS)</a:t>
            </a:r>
          </a:p>
          <a:p>
            <a:pPr lvl="1" algn="just"/>
            <a:r>
              <a:rPr lang="fr-FR" sz="1800" noProof="0" dirty="0">
                <a:solidFill>
                  <a:srgbClr val="404040"/>
                </a:solidFill>
              </a:rPr>
              <a:t>Analyse des ventes : top 3 des produits : 37% produits de bouche ; 25% cartes postales ; 17% objets « identitaires »</a:t>
            </a:r>
          </a:p>
        </p:txBody>
      </p:sp>
      <p:pic>
        <p:nvPicPr>
          <p:cNvPr id="3" name="Graphique 2" descr="Kiosque avec un remplissage uni">
            <a:extLst>
              <a:ext uri="{FF2B5EF4-FFF2-40B4-BE49-F238E27FC236}">
                <a16:creationId xmlns:a16="http://schemas.microsoft.com/office/drawing/2014/main" id="{AFAB8F62-6D57-6C45-18E0-A6C2A88381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1934" y="1988840"/>
            <a:ext cx="939738" cy="9397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4B99A07-C235-6248-5ECC-D380B3440931}"/>
              </a:ext>
            </a:extLst>
          </p:cNvPr>
          <p:cNvSpPr/>
          <p:nvPr/>
        </p:nvSpPr>
        <p:spPr>
          <a:xfrm>
            <a:off x="2406801" y="3985703"/>
            <a:ext cx="4443677" cy="2622117"/>
          </a:xfrm>
          <a:prstGeom prst="rect">
            <a:avLst/>
          </a:prstGeom>
          <a:blipFill>
            <a:blip r:embed="rId4"/>
            <a:srcRect/>
            <a:stretch>
              <a:fillRect l="-24000" r="-2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220810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3396F-D6FB-4064-27F6-9B0503F4F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279B5B-42C2-DA92-82AE-048762AAA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602381"/>
            <a:ext cx="7602112" cy="1290421"/>
          </a:xfrm>
        </p:spPr>
        <p:txBody>
          <a:bodyPr>
            <a:noAutofit/>
          </a:bodyPr>
          <a:lstStyle/>
          <a:p>
            <a:r>
              <a:rPr lang="fr-FR" sz="3600" noProof="0" dirty="0"/>
              <a:t>Recherche de financements : </a:t>
            </a:r>
            <a:br>
              <a:rPr lang="fr-FR" sz="3600" noProof="0" dirty="0"/>
            </a:br>
            <a:r>
              <a:rPr lang="fr-FR" sz="3600" noProof="0" dirty="0"/>
              <a:t>boutique et service réceptif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3CC88B-A3B4-7A1B-6364-B55DDDBB8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18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D128BDF-3095-AA2A-D98F-3750412794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2AFF075-E71A-4EEC-A4CB-855AC27D82D3}"/>
              </a:ext>
            </a:extLst>
          </p:cNvPr>
          <p:cNvSpPr txBox="1">
            <a:spLocks/>
          </p:cNvSpPr>
          <p:nvPr/>
        </p:nvSpPr>
        <p:spPr>
          <a:xfrm>
            <a:off x="945360" y="2132856"/>
            <a:ext cx="7931070" cy="2664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400" noProof="0" dirty="0">
                <a:solidFill>
                  <a:srgbClr val="404040"/>
                </a:solidFill>
              </a:rPr>
              <a:t>Service réceptif </a:t>
            </a:r>
            <a:r>
              <a:rPr lang="fr-FR" sz="1800" noProof="0" dirty="0">
                <a:solidFill>
                  <a:srgbClr val="404040"/>
                </a:solidFill>
              </a:rPr>
              <a:t>: </a:t>
            </a:r>
            <a:endParaRPr lang="fr-FR" sz="2400" noProof="0" dirty="0">
              <a:solidFill>
                <a:srgbClr val="404040"/>
              </a:solidFill>
            </a:endParaRPr>
          </a:p>
          <a:p>
            <a:pPr lvl="1" algn="just"/>
            <a:r>
              <a:rPr lang="fr-FR" sz="1800" noProof="0" dirty="0">
                <a:solidFill>
                  <a:srgbClr val="404040"/>
                </a:solidFill>
              </a:rPr>
              <a:t>Des produits sur mesure, créés grâce à un réseau de 10 prestataires</a:t>
            </a:r>
          </a:p>
          <a:p>
            <a:pPr lvl="1" algn="just"/>
            <a:r>
              <a:rPr lang="fr-FR" sz="1800" noProof="0" dirty="0">
                <a:solidFill>
                  <a:srgbClr val="404040"/>
                </a:solidFill>
              </a:rPr>
              <a:t>76 produits touristiques vendus : </a:t>
            </a:r>
          </a:p>
          <a:p>
            <a:pPr lvl="2" algn="just"/>
            <a:r>
              <a:rPr lang="fr-FR" sz="1800" noProof="0" dirty="0">
                <a:solidFill>
                  <a:srgbClr val="404040"/>
                </a:solidFill>
              </a:rPr>
              <a:t>17 autocaristes</a:t>
            </a:r>
          </a:p>
          <a:p>
            <a:pPr lvl="2" algn="just"/>
            <a:r>
              <a:rPr lang="fr-FR" sz="1800" noProof="0" dirty="0">
                <a:solidFill>
                  <a:srgbClr val="404040"/>
                </a:solidFill>
              </a:rPr>
              <a:t>6 scolaires</a:t>
            </a:r>
          </a:p>
          <a:p>
            <a:pPr lvl="2" algn="just"/>
            <a:r>
              <a:rPr lang="fr-FR" sz="1800" noProof="0" dirty="0">
                <a:solidFill>
                  <a:srgbClr val="404040"/>
                </a:solidFill>
              </a:rPr>
              <a:t>53 associations et clubs</a:t>
            </a:r>
          </a:p>
        </p:txBody>
      </p:sp>
      <p:pic>
        <p:nvPicPr>
          <p:cNvPr id="3" name="Graphique 2" descr="Groupe de femmes avec un remplissage uni">
            <a:extLst>
              <a:ext uri="{FF2B5EF4-FFF2-40B4-BE49-F238E27FC236}">
                <a16:creationId xmlns:a16="http://schemas.microsoft.com/office/drawing/2014/main" id="{340CFF5A-3346-E8E3-EE90-38006978DE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1934" y="1988840"/>
            <a:ext cx="939738" cy="939738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C27ACE8-6A4B-CD3F-6647-1EFE84A0DCED}"/>
              </a:ext>
            </a:extLst>
          </p:cNvPr>
          <p:cNvSpPr txBox="1">
            <a:spLocks/>
          </p:cNvSpPr>
          <p:nvPr/>
        </p:nvSpPr>
        <p:spPr>
          <a:xfrm>
            <a:off x="5724128" y="5558540"/>
            <a:ext cx="3312368" cy="4588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600" i="1" u="sng" noProof="0" dirty="0">
                <a:solidFill>
                  <a:srgbClr val="7030A0"/>
                </a:solidFill>
              </a:rPr>
              <a:t>À retenir</a:t>
            </a:r>
            <a:r>
              <a:rPr lang="fr-FR" sz="1600" i="1" noProof="0" dirty="0">
                <a:solidFill>
                  <a:srgbClr val="7030A0"/>
                </a:solidFill>
              </a:rPr>
              <a:t> : Page web consacrée au réceptif : 3 300 consultations</a:t>
            </a:r>
            <a:endParaRPr lang="fr-FR" sz="2400" i="1" noProof="0" dirty="0">
              <a:solidFill>
                <a:srgbClr val="7030A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732BF0-5B5B-2BD5-9BFA-8AF91041D3CF}"/>
              </a:ext>
            </a:extLst>
          </p:cNvPr>
          <p:cNvSpPr/>
          <p:nvPr/>
        </p:nvSpPr>
        <p:spPr>
          <a:xfrm>
            <a:off x="5724128" y="3123671"/>
            <a:ext cx="3178582" cy="2321554"/>
          </a:xfrm>
          <a:prstGeom prst="rect">
            <a:avLst/>
          </a:prstGeom>
          <a:blipFill>
            <a:blip r:embed="rId4"/>
            <a:srcRect/>
            <a:stretch>
              <a:fillRect l="-15000" r="-1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1DDCEBA6-F59C-3CC4-F1D1-B8B2970BC2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429850"/>
              </p:ext>
            </p:extLst>
          </p:nvPr>
        </p:nvGraphicFramePr>
        <p:xfrm>
          <a:off x="274466" y="4581127"/>
          <a:ext cx="2569342" cy="2016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41C65037-8443-6FB9-E92E-4BDD3280CA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414101"/>
              </p:ext>
            </p:extLst>
          </p:nvPr>
        </p:nvGraphicFramePr>
        <p:xfrm>
          <a:off x="2832408" y="4780648"/>
          <a:ext cx="2746977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23644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A28F0E-C069-B79B-7A59-0F1F3B674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F189AF3-98DD-7DE5-07CB-566FB3E38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0115125-6318-C7E0-1FD6-8153EC0FF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9F666F1-C0BD-8813-DB33-1DBEA7F1A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2D5CF3C-7682-225C-5788-41E9B38A5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3F4C42F-48C8-5D79-3613-B7BA507B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 useBgFill="1">
          <p:nvSpPr>
            <p:cNvPr id="23" name="Rectangle 22">
              <a:extLst>
                <a:ext uri="{FF2B5EF4-FFF2-40B4-BE49-F238E27FC236}">
                  <a16:creationId xmlns:a16="http://schemas.microsoft.com/office/drawing/2014/main" id="{B7831B4C-EE60-161E-DBC8-B1E957D6A4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069980C9-C4F0-4AF3-176A-B058E5E75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6EAD463A-B16F-C068-5C97-DC8EF89FC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116" y="1322988"/>
            <a:ext cx="6619243" cy="248314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fr-FR" sz="5400" noProof="0" dirty="0">
                <a:solidFill>
                  <a:schemeClr val="tx1"/>
                </a:solidFill>
              </a:rPr>
              <a:t>Zoom sur la </a:t>
            </a:r>
            <a:r>
              <a:rPr lang="fr-FR" sz="5400" noProof="0" dirty="0" err="1">
                <a:solidFill>
                  <a:schemeClr val="tx1"/>
                </a:solidFill>
              </a:rPr>
              <a:t>frequentation</a:t>
            </a:r>
            <a:r>
              <a:rPr lang="fr-FR" sz="5400" noProof="0" dirty="0">
                <a:solidFill>
                  <a:schemeClr val="tx1"/>
                </a:solidFill>
              </a:rPr>
              <a:t> touristique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E37FD5FD-8C10-5A44-F872-456D2F391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378" y="4293441"/>
            <a:ext cx="6832140" cy="4588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fr-FR" sz="1700" cap="all" noProof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Creuse Tourisme et Office de Tourisme Aubusson Felletin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E36D854-929C-5C22-BAC6-CCFF3F676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18686" y="4166888"/>
            <a:ext cx="506627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5C113CF-EB7C-0D08-12C3-9356CCAFF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94518" y="6391838"/>
            <a:ext cx="628649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Aft>
                <a:spcPts val="600"/>
              </a:spcAft>
            </a:pPr>
            <a:fld id="{A8914C09-1B4E-42DF-8628-4CA38BAC692B}" type="slidenum">
              <a:rPr lang="fr-FR" sz="900" noProof="0" smtClean="0">
                <a:solidFill>
                  <a:schemeClr val="accent1"/>
                </a:solidFill>
              </a:rPr>
              <a:pPr algn="r">
                <a:spcAft>
                  <a:spcPts val="600"/>
                </a:spcAft>
              </a:pPr>
              <a:t>19</a:t>
            </a:fld>
            <a:endParaRPr lang="fr-FR" sz="900" noProof="0" dirty="0">
              <a:solidFill>
                <a:schemeClr val="accent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543FE7-1B88-D215-8ADC-916B3D54A7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75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5D4A15D-C852-47D7-A7E3-7F8FEE9FC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06AA6A2-9E5B-46E6-82B0-8FC1CA723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1E7C01A-5F5B-4E17-B91B-26FA9ADB5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1DA43BF-6FE1-458D-A112-1687677B0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FAA5FF03-83FF-43B9-B66B-5FD05A958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C4D7AA7-0424-4C72-AE55-4B413DD47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C2D80F1-5DC4-4396-B0E1-C774E82EC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48171057-920A-4188-A18E-97D710A35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1C871B74-1D69-47F0-A28D-8F3454779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63001BDC-368C-49CC-9F3F-EAF38A0A4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6288FC2F-B192-42B2-90BE-517E1039B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63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66216" y="973667"/>
            <a:ext cx="2206657" cy="4833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3600" noProof="0" dirty="0">
                <a:solidFill>
                  <a:srgbClr val="EBEBEB"/>
                </a:solidFill>
              </a:rPr>
              <a:t>Ordre du jour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6DA43-38E9-D351-A7CD-FE97BCDC37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50" y="6309486"/>
            <a:ext cx="720080" cy="458852"/>
          </a:xfrm>
          <a:prstGeom prst="rect">
            <a:avLst/>
          </a:prstGeom>
        </p:spPr>
      </p:pic>
      <p:graphicFrame>
        <p:nvGraphicFramePr>
          <p:cNvPr id="11" name="ZoneTexte 2">
            <a:extLst>
              <a:ext uri="{FF2B5EF4-FFF2-40B4-BE49-F238E27FC236}">
                <a16:creationId xmlns:a16="http://schemas.microsoft.com/office/drawing/2014/main" id="{6DDCE9AD-98A4-EA6B-7249-84494965E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6992184"/>
              </p:ext>
            </p:extLst>
          </p:nvPr>
        </p:nvGraphicFramePr>
        <p:xfrm>
          <a:off x="3895725" y="808038"/>
          <a:ext cx="4793456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75109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F74DC-C64B-34C8-73A0-C79CAEFC2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E2160B-6107-3D6D-90B6-9D988E3C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501650"/>
            <a:ext cx="7920880" cy="836712"/>
          </a:xfrm>
        </p:spPr>
        <p:txBody>
          <a:bodyPr>
            <a:normAutofit/>
          </a:bodyPr>
          <a:lstStyle/>
          <a:p>
            <a:r>
              <a:rPr lang="fr-FR" noProof="0" dirty="0"/>
              <a:t>Les outils de l’Office de Tourisme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423A6C4-6420-BE49-46DF-ACAB029AA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32" y="1268760"/>
            <a:ext cx="8424936" cy="75278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900" noProof="0" dirty="0">
                <a:solidFill>
                  <a:schemeClr val="bg1"/>
                </a:solidFill>
              </a:rPr>
              <a:t>Fréquentation physique, téléphonique et par courriel de 2020 à 2025 des points d’accueil d’Aubusson et de Felletin, sur une moyenne de 318 jours d’accueil dont 206 d’accueil physique</a:t>
            </a:r>
            <a:endParaRPr lang="fr-FR" sz="2300" noProof="0" dirty="0">
              <a:solidFill>
                <a:schemeClr val="bg1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ADFAB3-035D-CD3A-79F3-4408CD4BD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20</a:t>
            </a:fld>
            <a:endParaRPr lang="fr-FR" noProof="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ABC54FC7-C1E7-AC29-9C01-79A467336AE2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48836FC-A2CC-8E0D-177B-8246416413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992658"/>
              </p:ext>
            </p:extLst>
          </p:nvPr>
        </p:nvGraphicFramePr>
        <p:xfrm>
          <a:off x="7219268" y="3194648"/>
          <a:ext cx="1502788" cy="157315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902222">
                  <a:extLst>
                    <a:ext uri="{9D8B030D-6E8A-4147-A177-3AD203B41FA5}">
                      <a16:colId xmlns:a16="http://schemas.microsoft.com/office/drawing/2014/main" val="982107112"/>
                    </a:ext>
                  </a:extLst>
                </a:gridCol>
                <a:gridCol w="600566">
                  <a:extLst>
                    <a:ext uri="{9D8B030D-6E8A-4147-A177-3AD203B41FA5}">
                      <a16:colId xmlns:a16="http://schemas.microsoft.com/office/drawing/2014/main" val="2704527029"/>
                    </a:ext>
                  </a:extLst>
                </a:gridCol>
              </a:tblGrid>
              <a:tr h="19331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effectLst/>
                        </a:rPr>
                        <a:t> 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effectLst/>
                        </a:rPr>
                        <a:t> 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/>
                </a:tc>
                <a:extLst>
                  <a:ext uri="{0D108BD9-81ED-4DB2-BD59-A6C34878D82A}">
                    <a16:rowId xmlns:a16="http://schemas.microsoft.com/office/drawing/2014/main" val="863782239"/>
                  </a:ext>
                </a:extLst>
              </a:tr>
              <a:tr h="19331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effectLst/>
                        </a:rPr>
                        <a:t>TOTAL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/>
                </a:tc>
                <a:extLst>
                  <a:ext uri="{0D108BD9-81ED-4DB2-BD59-A6C34878D82A}">
                    <a16:rowId xmlns:a16="http://schemas.microsoft.com/office/drawing/2014/main" val="3128956376"/>
                  </a:ext>
                </a:extLst>
              </a:tr>
              <a:tr h="193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effectLst/>
                        </a:rPr>
                        <a:t>2020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effectLst/>
                        </a:rPr>
                        <a:t>15 802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/>
                </a:tc>
                <a:extLst>
                  <a:ext uri="{0D108BD9-81ED-4DB2-BD59-A6C34878D82A}">
                    <a16:rowId xmlns:a16="http://schemas.microsoft.com/office/drawing/2014/main" val="2688776821"/>
                  </a:ext>
                </a:extLst>
              </a:tr>
              <a:tr h="193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effectLst/>
                        </a:rPr>
                        <a:t>2021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effectLst/>
                        </a:rPr>
                        <a:t>13 063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/>
                </a:tc>
                <a:extLst>
                  <a:ext uri="{0D108BD9-81ED-4DB2-BD59-A6C34878D82A}">
                    <a16:rowId xmlns:a16="http://schemas.microsoft.com/office/drawing/2014/main" val="3604604194"/>
                  </a:ext>
                </a:extLst>
              </a:tr>
              <a:tr h="193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effectLst/>
                        </a:rPr>
                        <a:t>2022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solidFill>
                            <a:schemeClr val="tx1"/>
                          </a:solidFill>
                          <a:effectLst/>
                        </a:rPr>
                        <a:t>12 381</a:t>
                      </a:r>
                      <a:endParaRPr lang="fr-FR" sz="12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/>
                </a:tc>
                <a:extLst>
                  <a:ext uri="{0D108BD9-81ED-4DB2-BD59-A6C34878D82A}">
                    <a16:rowId xmlns:a16="http://schemas.microsoft.com/office/drawing/2014/main" val="1578636897"/>
                  </a:ext>
                </a:extLst>
              </a:tr>
              <a:tr h="1933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noProof="0" dirty="0">
                          <a:effectLst/>
                        </a:rPr>
                        <a:t>2023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solidFill>
                            <a:schemeClr val="tx1"/>
                          </a:solidFill>
                          <a:effectLst/>
                        </a:rPr>
                        <a:t>17 033</a:t>
                      </a:r>
                      <a:endParaRPr lang="fr-FR" sz="12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/>
                </a:tc>
                <a:extLst>
                  <a:ext uri="{0D108BD9-81ED-4DB2-BD59-A6C34878D82A}">
                    <a16:rowId xmlns:a16="http://schemas.microsoft.com/office/drawing/2014/main" val="670586914"/>
                  </a:ext>
                </a:extLst>
              </a:tr>
              <a:tr h="1933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noProof="0" dirty="0">
                          <a:effectLst/>
                        </a:rPr>
                        <a:t>2024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solidFill>
                            <a:schemeClr val="tx1"/>
                          </a:solidFill>
                          <a:effectLst/>
                        </a:rPr>
                        <a:t>12 530</a:t>
                      </a:r>
                      <a:endParaRPr lang="fr-FR" sz="12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/>
                </a:tc>
                <a:extLst>
                  <a:ext uri="{0D108BD9-81ED-4DB2-BD59-A6C34878D82A}">
                    <a16:rowId xmlns:a16="http://schemas.microsoft.com/office/drawing/2014/main" val="1275362027"/>
                  </a:ext>
                </a:extLst>
              </a:tr>
              <a:tr h="1933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noProof="0" dirty="0">
                          <a:effectLst/>
                        </a:rPr>
                        <a:t>2025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fr-FR" sz="1200" noProof="0" dirty="0">
                          <a:effectLst/>
                        </a:rPr>
                        <a:t>13 403</a:t>
                      </a:r>
                      <a:endParaRPr lang="fr-FR" sz="1200" noProof="0" dirty="0">
                        <a:solidFill>
                          <a:srgbClr val="082A75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405" marR="57405" marT="0" marB="0"/>
                </a:tc>
                <a:extLst>
                  <a:ext uri="{0D108BD9-81ED-4DB2-BD59-A6C34878D82A}">
                    <a16:rowId xmlns:a16="http://schemas.microsoft.com/office/drawing/2014/main" val="4017152269"/>
                  </a:ext>
                </a:extLst>
              </a:tr>
            </a:tbl>
          </a:graphicData>
        </a:graphic>
      </p:graphicFrame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63F3188B-AE11-6E3D-36AC-217AE49464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8480731"/>
              </p:ext>
            </p:extLst>
          </p:nvPr>
        </p:nvGraphicFramePr>
        <p:xfrm>
          <a:off x="360180" y="2285809"/>
          <a:ext cx="6336704" cy="425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1E6FED9-67CD-85CA-34A4-DAA84B78AD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85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02184-30ED-6FBA-359F-8B1046309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955228-65BF-7E69-48B1-0FFC7F9F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21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61B4AF7-1715-25B4-9361-8E18A26C49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E4C56F6-1B56-7801-CC07-71ECC80418A6}"/>
              </a:ext>
            </a:extLst>
          </p:cNvPr>
          <p:cNvSpPr txBox="1">
            <a:spLocks/>
          </p:cNvSpPr>
          <p:nvPr/>
        </p:nvSpPr>
        <p:spPr bwMode="gray">
          <a:xfrm>
            <a:off x="488216" y="501649"/>
            <a:ext cx="8026265" cy="1227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Les outils de l’Office de Tourisme</a:t>
            </a:r>
          </a:p>
          <a:p>
            <a:pPr algn="ctr"/>
            <a:r>
              <a:rPr lang="fr-FR" sz="3000" noProof="0" dirty="0"/>
              <a:t>Supports numériques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3B16C42F-CB7B-EBF6-010F-E8086191B441}"/>
              </a:ext>
            </a:extLst>
          </p:cNvPr>
          <p:cNvSpPr txBox="1">
            <a:spLocks/>
          </p:cNvSpPr>
          <p:nvPr/>
        </p:nvSpPr>
        <p:spPr>
          <a:xfrm>
            <a:off x="488216" y="2204864"/>
            <a:ext cx="8026265" cy="506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Site internet </a:t>
            </a: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D96CB89D-CB60-B2B1-1F60-59A27B97FC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8174003"/>
              </p:ext>
            </p:extLst>
          </p:nvPr>
        </p:nvGraphicFramePr>
        <p:xfrm>
          <a:off x="1259632" y="2888196"/>
          <a:ext cx="6408712" cy="3468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8827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E7E22-1A96-179F-4EAC-80DD9219D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5480627-19E5-8C88-3D78-2D2170276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22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6633326-4D5D-43E3-2525-2F29E8387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817F681-212A-CEA6-D5F8-E6AD0FC44E74}"/>
              </a:ext>
            </a:extLst>
          </p:cNvPr>
          <p:cNvSpPr txBox="1">
            <a:spLocks/>
          </p:cNvSpPr>
          <p:nvPr/>
        </p:nvSpPr>
        <p:spPr bwMode="gray">
          <a:xfrm>
            <a:off x="488216" y="501649"/>
            <a:ext cx="8026265" cy="1227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Les outils de l’Office de Tourisme</a:t>
            </a:r>
          </a:p>
          <a:p>
            <a:pPr algn="ctr"/>
            <a:r>
              <a:rPr lang="fr-FR" sz="3000" noProof="0" dirty="0"/>
              <a:t>Supports numériques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7C8E7EEA-D808-3631-69AB-CA79DC42DF80}"/>
              </a:ext>
            </a:extLst>
          </p:cNvPr>
          <p:cNvSpPr txBox="1">
            <a:spLocks/>
          </p:cNvSpPr>
          <p:nvPr/>
        </p:nvSpPr>
        <p:spPr>
          <a:xfrm>
            <a:off x="488216" y="2204864"/>
            <a:ext cx="8026265" cy="506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Réseaux sociaux</a:t>
            </a:r>
          </a:p>
        </p:txBody>
      </p:sp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976B027F-ADC6-57A4-C093-1BE224B1B8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85110"/>
              </p:ext>
            </p:extLst>
          </p:nvPr>
        </p:nvGraphicFramePr>
        <p:xfrm>
          <a:off x="683568" y="2775070"/>
          <a:ext cx="3528392" cy="274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0617EF92-DB7C-3BBF-512F-959419877A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505143"/>
              </p:ext>
            </p:extLst>
          </p:nvPr>
        </p:nvGraphicFramePr>
        <p:xfrm>
          <a:off x="4581096" y="2775070"/>
          <a:ext cx="4063256" cy="2742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04750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A34A4-8619-F3A9-F2AD-2F4C37FEC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2B3EAE6-5BD4-5267-287B-57A7BDCB6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23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3EB2F2B-26DF-94D7-7124-D2D98AEDC9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37A63E5-A7B9-870C-1E31-058518EB9420}"/>
              </a:ext>
            </a:extLst>
          </p:cNvPr>
          <p:cNvSpPr txBox="1">
            <a:spLocks/>
          </p:cNvSpPr>
          <p:nvPr/>
        </p:nvSpPr>
        <p:spPr bwMode="gray">
          <a:xfrm>
            <a:off x="488216" y="501649"/>
            <a:ext cx="8026265" cy="1227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Les outils de l’Office de Tourisme</a:t>
            </a:r>
          </a:p>
          <a:p>
            <a:pPr algn="ctr"/>
            <a:r>
              <a:rPr lang="fr-FR" sz="3000" noProof="0" dirty="0"/>
              <a:t>Supports numériques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209D7C3C-A26C-FF1B-A221-9CD911427048}"/>
              </a:ext>
            </a:extLst>
          </p:cNvPr>
          <p:cNvSpPr txBox="1">
            <a:spLocks/>
          </p:cNvSpPr>
          <p:nvPr/>
        </p:nvSpPr>
        <p:spPr>
          <a:xfrm>
            <a:off x="488216" y="2204864"/>
            <a:ext cx="8026265" cy="506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Rando </a:t>
            </a:r>
            <a:r>
              <a:rPr lang="fr-FR" sz="2000" noProof="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millevaches</a:t>
            </a: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B02FA883-5A2B-62F7-3EA0-B230C0408E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6574216"/>
              </p:ext>
            </p:extLst>
          </p:nvPr>
        </p:nvGraphicFramePr>
        <p:xfrm>
          <a:off x="2215348" y="29249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9622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C622-87C6-0165-5F56-E08E9BC68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978AA74-F4B8-4D95-4664-DC685C936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24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C663DA9-C56D-EF85-1FE9-D6F90FA97E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9C9F9A35-AB93-B110-CB46-18AA4E0E61BE}"/>
              </a:ext>
            </a:extLst>
          </p:cNvPr>
          <p:cNvSpPr txBox="1">
            <a:spLocks/>
          </p:cNvSpPr>
          <p:nvPr/>
        </p:nvSpPr>
        <p:spPr bwMode="gray">
          <a:xfrm>
            <a:off x="543080" y="871953"/>
            <a:ext cx="7920880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Les outils de l’Office de Tourisme</a:t>
            </a:r>
          </a:p>
          <a:p>
            <a:pPr algn="ctr"/>
            <a:r>
              <a:rPr lang="fr-FR" noProof="0" dirty="0"/>
              <a:t>Terra Aventura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49AAA881-7D78-898D-7397-CCB3A3CBD582}"/>
              </a:ext>
            </a:extLst>
          </p:cNvPr>
          <p:cNvSpPr txBox="1">
            <a:spLocks/>
          </p:cNvSpPr>
          <p:nvPr/>
        </p:nvSpPr>
        <p:spPr>
          <a:xfrm>
            <a:off x="488216" y="1842413"/>
            <a:ext cx="8026265" cy="3725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E126D1D-533B-BDA4-B0DD-05E6C5DD6E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555" y="1864537"/>
            <a:ext cx="3108106" cy="2957605"/>
          </a:xfrm>
          <a:prstGeom prst="rect">
            <a:avLst/>
          </a:prstGeom>
        </p:spPr>
      </p:pic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A1FC6B5B-048A-B3D9-9E9A-346B3342AF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1660557"/>
              </p:ext>
            </p:extLst>
          </p:nvPr>
        </p:nvGraphicFramePr>
        <p:xfrm>
          <a:off x="4538832" y="2185846"/>
          <a:ext cx="4105519" cy="210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D21D8AB1-CADB-ED13-227F-C67FA79813A3}"/>
              </a:ext>
            </a:extLst>
          </p:cNvPr>
          <p:cNvSpPr txBox="1"/>
          <p:nvPr/>
        </p:nvSpPr>
        <p:spPr>
          <a:xfrm>
            <a:off x="3620660" y="1854521"/>
            <a:ext cx="543693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noProof="0" dirty="0">
                <a:solidFill>
                  <a:srgbClr val="404040"/>
                </a:solidFill>
              </a:rPr>
              <a:t>Fréquentation des 5 caches gérées par l’Office de Tourisme</a:t>
            </a:r>
          </a:p>
        </p:txBody>
      </p:sp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B599E741-9B62-C988-FF59-E8E30E55BD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5534744"/>
              </p:ext>
            </p:extLst>
          </p:nvPr>
        </p:nvGraphicFramePr>
        <p:xfrm>
          <a:off x="3586347" y="4436099"/>
          <a:ext cx="3794808" cy="2107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81297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CCEC3-B6C9-4527-AEAD-B1EBD9537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4C5DC7-DABF-07EA-96D1-9A7D99F57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25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DC0B22-BD89-67CD-B041-E960B66AF1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C95A9522-4501-429C-CD0D-5B807607B3AF}"/>
              </a:ext>
            </a:extLst>
          </p:cNvPr>
          <p:cNvSpPr txBox="1">
            <a:spLocks/>
          </p:cNvSpPr>
          <p:nvPr/>
        </p:nvSpPr>
        <p:spPr bwMode="gray">
          <a:xfrm>
            <a:off x="540908" y="652939"/>
            <a:ext cx="7920880" cy="1189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La clientèle locale</a:t>
            </a:r>
          </a:p>
          <a:p>
            <a:pPr algn="ctr"/>
            <a:r>
              <a:rPr lang="fr-FR" noProof="0" dirty="0"/>
              <a:t>Enquête IPSOS-BVA 2025/CRTNA</a:t>
            </a:r>
          </a:p>
          <a:p>
            <a:pPr algn="ctr"/>
            <a:r>
              <a:rPr lang="fr-FR" noProof="0" dirty="0"/>
              <a:t>Premières données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7AB31AA4-3193-3867-C3C9-770AA796D2EE}"/>
              </a:ext>
            </a:extLst>
          </p:cNvPr>
          <p:cNvSpPr txBox="1">
            <a:spLocks/>
          </p:cNvSpPr>
          <p:nvPr/>
        </p:nvSpPr>
        <p:spPr>
          <a:xfrm>
            <a:off x="488216" y="1842413"/>
            <a:ext cx="8026265" cy="3725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18B2F9-2BEA-0351-F99A-7DAFB638954D}"/>
              </a:ext>
            </a:extLst>
          </p:cNvPr>
          <p:cNvSpPr txBox="1">
            <a:spLocks/>
          </p:cNvSpPr>
          <p:nvPr/>
        </p:nvSpPr>
        <p:spPr>
          <a:xfrm>
            <a:off x="323529" y="1844824"/>
            <a:ext cx="8496944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880 000 séjours en Creuse </a:t>
            </a:r>
            <a:r>
              <a:rPr lang="fr-FR" sz="18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(630 000 en 2019)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3 900 000 nuitées </a:t>
            </a:r>
            <a:r>
              <a:rPr lang="fr-FR" sz="18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(3 000 000 en 2019)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171 000 000 € de retombées économiques </a:t>
            </a:r>
            <a:r>
              <a:rPr lang="fr-FR" sz="18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(139 000 000€ en 2019)</a:t>
            </a: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90F335D9-582E-BDDD-F9CE-5FE57C34D8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850207"/>
              </p:ext>
            </p:extLst>
          </p:nvPr>
        </p:nvGraphicFramePr>
        <p:xfrm>
          <a:off x="467544" y="3537058"/>
          <a:ext cx="3888432" cy="2412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B4F0E93B-B40C-877D-8FDB-645AA239C8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8027892"/>
              </p:ext>
            </p:extLst>
          </p:nvPr>
        </p:nvGraphicFramePr>
        <p:xfrm>
          <a:off x="4716016" y="3501008"/>
          <a:ext cx="3888432" cy="2412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02156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6A8CF-F208-F0C9-EF18-578FD3BD4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D188BE-CDB9-FD2B-13A5-3C0E95035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26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26D32CE-CB4F-AC56-A40A-DB6F71F99E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77B711E-9A78-B2A6-3FD6-6420A3A0CC3E}"/>
              </a:ext>
            </a:extLst>
          </p:cNvPr>
          <p:cNvSpPr txBox="1">
            <a:spLocks/>
          </p:cNvSpPr>
          <p:nvPr/>
        </p:nvSpPr>
        <p:spPr bwMode="gray">
          <a:xfrm>
            <a:off x="540908" y="652939"/>
            <a:ext cx="7920880" cy="1189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La clientèle locale</a:t>
            </a:r>
          </a:p>
          <a:p>
            <a:pPr algn="ctr"/>
            <a:r>
              <a:rPr lang="fr-FR" noProof="0" dirty="0"/>
              <a:t>Enquête IPSOS-BVA 2025/CRTNA</a:t>
            </a:r>
          </a:p>
          <a:p>
            <a:pPr algn="ctr"/>
            <a:r>
              <a:rPr lang="fr-FR" noProof="0" dirty="0"/>
              <a:t>Sur 10 touristes en Creuse…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3983A3F2-01CE-42F5-662A-89D60AF1F722}"/>
              </a:ext>
            </a:extLst>
          </p:cNvPr>
          <p:cNvSpPr txBox="1">
            <a:spLocks/>
          </p:cNvSpPr>
          <p:nvPr/>
        </p:nvSpPr>
        <p:spPr>
          <a:xfrm>
            <a:off x="488216" y="1842413"/>
            <a:ext cx="8026265" cy="3725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50254-0857-87FD-C17E-EB33778E1822}"/>
              </a:ext>
            </a:extLst>
          </p:cNvPr>
          <p:cNvSpPr txBox="1">
            <a:spLocks/>
          </p:cNvSpPr>
          <p:nvPr/>
        </p:nvSpPr>
        <p:spPr>
          <a:xfrm>
            <a:off x="520216" y="2471347"/>
            <a:ext cx="8026265" cy="3096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 Français dont 2 Néo-Aquitains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en famille ou entre amis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pour vacances/loisirs, 3 affinitaires, 1 professionnel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en hébergement marchand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 entre mai et octobre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entre 4 et 7 nuits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 sont satisfaits du séjour, dont 6 très satisfaits ! 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624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11E31-7DE4-A47B-9D5B-ACFDF1CF7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91146CB-E8CE-695E-0C90-66F02038F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27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6607FF-EADC-F374-7F70-D3F66C9DF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F1F41151-C7AD-C421-BD31-23FEA651318B}"/>
              </a:ext>
            </a:extLst>
          </p:cNvPr>
          <p:cNvSpPr txBox="1">
            <a:spLocks/>
          </p:cNvSpPr>
          <p:nvPr/>
        </p:nvSpPr>
        <p:spPr bwMode="gray">
          <a:xfrm>
            <a:off x="540908" y="652939"/>
            <a:ext cx="7920880" cy="1189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La clientèle locale</a:t>
            </a:r>
          </a:p>
          <a:p>
            <a:pPr algn="ctr"/>
            <a:r>
              <a:rPr lang="fr-FR" noProof="0" dirty="0"/>
              <a:t>Enquête IPSOS-BVA 2025/CRTNA</a:t>
            </a:r>
          </a:p>
          <a:p>
            <a:pPr algn="ctr"/>
            <a:r>
              <a:rPr lang="fr-FR" noProof="0" dirty="0"/>
              <a:t>L’essentiel en 5 points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31ADE0C4-B9B7-B73E-EB9E-F31C71494FAB}"/>
              </a:ext>
            </a:extLst>
          </p:cNvPr>
          <p:cNvSpPr txBox="1">
            <a:spLocks/>
          </p:cNvSpPr>
          <p:nvPr/>
        </p:nvSpPr>
        <p:spPr>
          <a:xfrm>
            <a:off x="488216" y="1842413"/>
            <a:ext cx="8026265" cy="3725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Espace réservé du contenu 2">
            <a:extLst>
              <a:ext uri="{FF2B5EF4-FFF2-40B4-BE49-F238E27FC236}">
                <a16:creationId xmlns:a16="http://schemas.microsoft.com/office/drawing/2014/main" id="{DAE08F0D-9532-9075-3D6C-5CC928575A75}"/>
              </a:ext>
            </a:extLst>
          </p:cNvPr>
          <p:cNvSpPr txBox="1">
            <a:spLocks/>
          </p:cNvSpPr>
          <p:nvPr/>
        </p:nvSpPr>
        <p:spPr>
          <a:xfrm>
            <a:off x="435523" y="2479782"/>
            <a:ext cx="8026265" cy="37252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/ </a:t>
            </a:r>
            <a:r>
              <a:rPr lang="fr-FR" sz="2000" noProof="0" dirty="0">
                <a:solidFill>
                  <a:srgbClr val="404040"/>
                </a:solidFill>
              </a:rPr>
              <a:t>Une destination qui rayonne au-delà de la Région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r>
              <a:rPr lang="fr-FR" sz="1600" spc="22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5" noProof="0" dirty="0">
                <a:solidFill>
                  <a:srgbClr val="404040"/>
                </a:solidFill>
                <a:latin typeface="Calibri"/>
                <a:cs typeface="Calibri"/>
              </a:rPr>
              <a:t>Creuse</a:t>
            </a:r>
            <a:r>
              <a:rPr lang="fr-FR" sz="1600" spc="24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attire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majoritairement</a:t>
            </a:r>
            <a:r>
              <a:rPr lang="fr-FR" sz="1600" spc="26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80" noProof="0" dirty="0">
                <a:solidFill>
                  <a:srgbClr val="404040"/>
                </a:solidFill>
                <a:latin typeface="Calibri"/>
                <a:cs typeface="Calibri"/>
              </a:rPr>
              <a:t>des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extrarégionaux,</a:t>
            </a:r>
            <a:r>
              <a:rPr lang="fr-FR" sz="1600" spc="27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en</a:t>
            </a:r>
            <a:r>
              <a:rPr lang="fr-FR" sz="1600" spc="22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-10" noProof="0" dirty="0">
                <a:solidFill>
                  <a:srgbClr val="404040"/>
                </a:solidFill>
                <a:latin typeface="Calibri"/>
                <a:cs typeface="Calibri"/>
              </a:rPr>
              <a:t>forte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augmentation</a:t>
            </a:r>
            <a:r>
              <a:rPr lang="fr-FR" sz="1600" spc="229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par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rapport</a:t>
            </a:r>
            <a:r>
              <a:rPr lang="fr-FR" sz="1600" spc="22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75" noProof="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2019</a:t>
            </a:r>
            <a:r>
              <a:rPr lang="fr-FR" sz="1600" spc="21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(+14</a:t>
            </a:r>
            <a:r>
              <a:rPr lang="fr-FR" sz="1600" spc="204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points),</a:t>
            </a:r>
            <a:r>
              <a:rPr lang="fr-FR" sz="1600" spc="204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avec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notamment</a:t>
            </a:r>
            <a:r>
              <a:rPr lang="fr-FR" sz="1600" spc="21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une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présence</a:t>
            </a:r>
            <a:r>
              <a:rPr lang="fr-FR" sz="1600" spc="21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renforcée</a:t>
            </a:r>
            <a:r>
              <a:rPr lang="fr-FR" sz="1600" spc="24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80" noProof="0" dirty="0">
                <a:solidFill>
                  <a:srgbClr val="404040"/>
                </a:solidFill>
                <a:latin typeface="Calibri"/>
                <a:cs typeface="Calibri"/>
              </a:rPr>
              <a:t>des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touristes</a:t>
            </a:r>
            <a:r>
              <a:rPr lang="fr-FR" sz="1600" spc="22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45" noProof="0" dirty="0">
                <a:solidFill>
                  <a:srgbClr val="404040"/>
                </a:solidFill>
                <a:latin typeface="Calibri"/>
                <a:cs typeface="Calibri"/>
              </a:rPr>
              <a:t>originaires</a:t>
            </a:r>
            <a:r>
              <a:rPr lang="fr-FR" sz="1600" spc="5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5" noProof="0" dirty="0">
                <a:solidFill>
                  <a:srgbClr val="404040"/>
                </a:solidFill>
                <a:latin typeface="Calibri"/>
                <a:cs typeface="Calibri"/>
              </a:rPr>
              <a:t>d'Île-de-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France,</a:t>
            </a:r>
            <a:r>
              <a:rPr lang="fr-FR" sz="1600" spc="34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d'Auvergne-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Rhône-</a:t>
            </a:r>
            <a:r>
              <a:rPr lang="fr-FR" sz="1600" spc="60" noProof="0" dirty="0">
                <a:solidFill>
                  <a:srgbClr val="404040"/>
                </a:solidFill>
                <a:latin typeface="Calibri"/>
                <a:cs typeface="Calibri"/>
              </a:rPr>
              <a:t>Alpes</a:t>
            </a:r>
            <a:r>
              <a:rPr lang="fr-FR" sz="1600" spc="39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et</a:t>
            </a:r>
            <a:r>
              <a:rPr lang="fr-FR" sz="1600" spc="33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-10" noProof="0" dirty="0">
                <a:solidFill>
                  <a:srgbClr val="404040"/>
                </a:solidFill>
                <a:latin typeface="Calibri"/>
                <a:cs typeface="Calibri"/>
              </a:rPr>
              <a:t>d'Occitanie.</a:t>
            </a:r>
            <a:endParaRPr lang="fr-FR" sz="1600" noProof="0" dirty="0">
              <a:solidFill>
                <a:srgbClr val="404040"/>
              </a:solidFill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2 / Un territoire qui se distingue par une part importante d’hébergement non-marchand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noProof="0" dirty="0">
                <a:solidFill>
                  <a:srgbClr val="404040"/>
                </a:solidFill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71% des nuitées (2019 : 82%)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3 / Le cadre de vie, principal atout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spc="125" noProof="0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r>
              <a:rPr lang="fr-FR" sz="1600" spc="204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moitié</a:t>
            </a:r>
            <a:r>
              <a:rPr lang="fr-FR" sz="1600" spc="21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80" noProof="0" dirty="0">
                <a:solidFill>
                  <a:srgbClr val="404040"/>
                </a:solidFill>
                <a:latin typeface="Calibri"/>
                <a:cs typeface="Calibri"/>
              </a:rPr>
              <a:t>des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touristes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y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viennent</a:t>
            </a:r>
            <a:r>
              <a:rPr lang="fr-FR" sz="1600" spc="16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le</a:t>
            </a:r>
            <a:r>
              <a:rPr lang="fr-FR" sz="1600" spc="204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repos/farniente,</a:t>
            </a:r>
            <a:r>
              <a:rPr lang="fr-FR" sz="1600" spc="22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devant</a:t>
            </a:r>
            <a:r>
              <a:rPr lang="fr-FR" sz="1600" spc="17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0" noProof="0" dirty="0">
                <a:solidFill>
                  <a:srgbClr val="404040"/>
                </a:solidFill>
                <a:latin typeface="Calibri"/>
                <a:cs typeface="Calibri"/>
              </a:rPr>
              <a:t>les</a:t>
            </a:r>
            <a:r>
              <a:rPr lang="fr-FR" sz="1600" spc="19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45" noProof="0" dirty="0">
                <a:solidFill>
                  <a:srgbClr val="404040"/>
                </a:solidFill>
                <a:latin typeface="Calibri"/>
                <a:cs typeface="Calibri"/>
              </a:rPr>
              <a:t>randonnées</a:t>
            </a:r>
            <a:r>
              <a:rPr lang="fr-FR" sz="1600" spc="204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lang="fr-FR" sz="1600" spc="22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0" noProof="0" dirty="0">
                <a:solidFill>
                  <a:srgbClr val="404040"/>
                </a:solidFill>
                <a:latin typeface="Calibri"/>
                <a:cs typeface="Calibri"/>
              </a:rPr>
              <a:t>balades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75" noProof="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-20" noProof="0" dirty="0">
                <a:solidFill>
                  <a:srgbClr val="404040"/>
                </a:solidFill>
                <a:latin typeface="Calibri"/>
                <a:cs typeface="Calibri"/>
              </a:rPr>
              <a:t>vélo </a:t>
            </a:r>
            <a:r>
              <a:rPr lang="fr-FR" sz="1600" spc="75" noProof="0" dirty="0">
                <a:solidFill>
                  <a:srgbClr val="404040"/>
                </a:solidFill>
                <a:latin typeface="Calibri"/>
                <a:cs typeface="Calibri"/>
              </a:rPr>
              <a:t>(39%),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r>
              <a:rPr lang="fr-FR" sz="1600" spc="18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découverte</a:t>
            </a:r>
            <a:r>
              <a:rPr lang="fr-FR" sz="1600" spc="18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80" noProof="0" dirty="0">
                <a:solidFill>
                  <a:srgbClr val="404040"/>
                </a:solidFill>
                <a:latin typeface="Calibri"/>
                <a:cs typeface="Calibri"/>
              </a:rPr>
              <a:t>des</a:t>
            </a:r>
            <a:r>
              <a:rPr lang="fr-FR" sz="1600" spc="18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villages</a:t>
            </a:r>
            <a:r>
              <a:rPr lang="fr-FR" sz="1600" spc="19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et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70" noProof="0" dirty="0">
                <a:solidFill>
                  <a:srgbClr val="404040"/>
                </a:solidFill>
                <a:latin typeface="Calibri"/>
                <a:cs typeface="Calibri"/>
              </a:rPr>
              <a:t>cités</a:t>
            </a:r>
            <a:r>
              <a:rPr lang="fr-FR" sz="1600" spc="18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0" noProof="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caractère</a:t>
            </a:r>
            <a:r>
              <a:rPr lang="fr-FR" sz="1600" spc="19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95" noProof="0" dirty="0">
                <a:solidFill>
                  <a:srgbClr val="404040"/>
                </a:solidFill>
                <a:latin typeface="Calibri"/>
                <a:cs typeface="Calibri"/>
              </a:rPr>
              <a:t>(29%)</a:t>
            </a:r>
            <a:r>
              <a:rPr lang="fr-FR" sz="1600" spc="19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et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5" noProof="0" dirty="0">
                <a:solidFill>
                  <a:srgbClr val="404040"/>
                </a:solidFill>
                <a:latin typeface="Calibri"/>
                <a:cs typeface="Calibri"/>
              </a:rPr>
              <a:t>les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5" noProof="0" dirty="0">
                <a:solidFill>
                  <a:srgbClr val="404040"/>
                </a:solidFill>
                <a:latin typeface="Calibri"/>
                <a:cs typeface="Calibri"/>
              </a:rPr>
              <a:t>marchés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et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brocantes</a:t>
            </a:r>
            <a:r>
              <a:rPr lang="fr-FR" sz="1600" spc="19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(29%).</a:t>
            </a:r>
            <a:endParaRPr lang="fr-FR" sz="1600" noProof="0" dirty="0">
              <a:solidFill>
                <a:srgbClr val="404040"/>
              </a:solidFill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63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7CC96-D968-11DA-5651-C7E9102C3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4FB62E-264A-F5A1-BE21-469C86A67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28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D40EA0C-B802-4483-A881-9AB14EF1D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729B32EA-8C7F-360E-2D6E-0EC8284EAC32}"/>
              </a:ext>
            </a:extLst>
          </p:cNvPr>
          <p:cNvSpPr txBox="1">
            <a:spLocks/>
          </p:cNvSpPr>
          <p:nvPr/>
        </p:nvSpPr>
        <p:spPr bwMode="gray">
          <a:xfrm>
            <a:off x="540908" y="652939"/>
            <a:ext cx="7920880" cy="1189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La clientèle locale</a:t>
            </a:r>
          </a:p>
          <a:p>
            <a:pPr algn="ctr"/>
            <a:r>
              <a:rPr lang="fr-FR" noProof="0" dirty="0"/>
              <a:t>Enquête IPSOS-BVA 2025/CRTNA</a:t>
            </a:r>
          </a:p>
          <a:p>
            <a:pPr algn="ctr"/>
            <a:r>
              <a:rPr lang="fr-FR" noProof="0" dirty="0"/>
              <a:t>L’essentiel en 5 points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0E156B02-EAC6-0185-FC33-4DEB927B28B2}"/>
              </a:ext>
            </a:extLst>
          </p:cNvPr>
          <p:cNvSpPr txBox="1">
            <a:spLocks/>
          </p:cNvSpPr>
          <p:nvPr/>
        </p:nvSpPr>
        <p:spPr>
          <a:xfrm>
            <a:off x="488216" y="1842413"/>
            <a:ext cx="8026265" cy="3725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Espace réservé du contenu 2">
            <a:extLst>
              <a:ext uri="{FF2B5EF4-FFF2-40B4-BE49-F238E27FC236}">
                <a16:creationId xmlns:a16="http://schemas.microsoft.com/office/drawing/2014/main" id="{8933E5D7-951D-24F0-BD10-4E0293C8C1DC}"/>
              </a:ext>
            </a:extLst>
          </p:cNvPr>
          <p:cNvSpPr txBox="1">
            <a:spLocks/>
          </p:cNvSpPr>
          <p:nvPr/>
        </p:nvSpPr>
        <p:spPr>
          <a:xfrm>
            <a:off x="523656" y="2604159"/>
            <a:ext cx="8026265" cy="3096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4 / Un poids économique majeur :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spc="-105" noProof="0" dirty="0">
                <a:solidFill>
                  <a:srgbClr val="404040"/>
                </a:solidFill>
                <a:latin typeface="Calibri"/>
                <a:cs typeface="Calibri"/>
              </a:rPr>
              <a:t>171</a:t>
            </a:r>
            <a:r>
              <a:rPr lang="fr-FR" sz="1600" spc="15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0" noProof="0" dirty="0">
                <a:solidFill>
                  <a:srgbClr val="404040"/>
                </a:solidFill>
                <a:latin typeface="Calibri"/>
                <a:cs typeface="Calibri"/>
              </a:rPr>
              <a:t>millions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d'euros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lang="fr-FR" sz="1600" spc="16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retombées</a:t>
            </a:r>
            <a:r>
              <a:rPr lang="fr-FR" sz="1600" spc="18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et</a:t>
            </a:r>
            <a:r>
              <a:rPr lang="fr-FR" sz="1600" spc="16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une</a:t>
            </a:r>
            <a:r>
              <a:rPr lang="fr-FR" sz="1600" spc="17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0" noProof="0" dirty="0">
                <a:solidFill>
                  <a:srgbClr val="404040"/>
                </a:solidFill>
                <a:latin typeface="Calibri"/>
                <a:cs typeface="Calibri"/>
              </a:rPr>
              <a:t>dépense</a:t>
            </a:r>
            <a:r>
              <a:rPr lang="fr-FR" sz="1600" spc="15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moyenne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30" noProof="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lang="fr-FR" sz="1600" spc="100" noProof="0" dirty="0">
                <a:solidFill>
                  <a:srgbClr val="404040"/>
                </a:solidFill>
                <a:latin typeface="Calibri"/>
                <a:cs typeface="Calibri"/>
              </a:rPr>
              <a:t>43,50</a:t>
            </a:r>
            <a:r>
              <a:rPr lang="fr-FR" sz="1600" spc="19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240" noProof="0" dirty="0">
                <a:solidFill>
                  <a:srgbClr val="404040"/>
                </a:solidFill>
                <a:latin typeface="Calibri"/>
                <a:cs typeface="Calibri"/>
              </a:rPr>
              <a:t>€</a:t>
            </a:r>
            <a:r>
              <a:rPr lang="fr-FR" sz="1600" spc="204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par</a:t>
            </a:r>
            <a:r>
              <a:rPr lang="fr-FR" sz="1600" spc="19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jour</a:t>
            </a:r>
            <a:r>
              <a:rPr lang="fr-FR" sz="1600" spc="22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et</a:t>
            </a:r>
            <a:r>
              <a:rPr lang="fr-FR" sz="1600" spc="18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par</a:t>
            </a:r>
            <a:r>
              <a:rPr lang="fr-FR" sz="1600" spc="19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personne.</a:t>
            </a:r>
            <a:endParaRPr lang="fr-FR" sz="1600" noProof="0" dirty="0">
              <a:solidFill>
                <a:srgbClr val="404040"/>
              </a:solidFill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5 / Une expérience client largement plébiscitée : 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le</a:t>
            </a:r>
            <a:r>
              <a:rPr lang="fr-FR" sz="1600" spc="16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niveau</a:t>
            </a:r>
            <a:r>
              <a:rPr lang="fr-FR" sz="1600" spc="16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lang="fr-FR" sz="1600" spc="16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satisfaction</a:t>
            </a:r>
            <a:r>
              <a:rPr lang="fr-FR" sz="1600" spc="16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0" noProof="0" dirty="0">
                <a:solidFill>
                  <a:srgbClr val="404040"/>
                </a:solidFill>
                <a:latin typeface="Calibri"/>
                <a:cs typeface="Calibri"/>
              </a:rPr>
              <a:t>est</a:t>
            </a:r>
            <a:r>
              <a:rPr lang="fr-FR" sz="1600" spc="15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exceptionnel</a:t>
            </a:r>
            <a:r>
              <a:rPr lang="fr-FR" sz="1600" spc="15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80" noProof="0" dirty="0">
                <a:solidFill>
                  <a:srgbClr val="404040"/>
                </a:solidFill>
                <a:latin typeface="Calibri"/>
                <a:cs typeface="Calibri"/>
              </a:rPr>
              <a:t>(95%),</a:t>
            </a:r>
            <a:r>
              <a:rPr lang="fr-FR" sz="1600" spc="15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porté</a:t>
            </a:r>
            <a:r>
              <a:rPr lang="fr-FR" sz="1600" spc="18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-10" noProof="0" dirty="0">
                <a:solidFill>
                  <a:srgbClr val="404040"/>
                </a:solidFill>
                <a:latin typeface="Calibri"/>
                <a:cs typeface="Calibri"/>
              </a:rPr>
              <a:t>notamment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par</a:t>
            </a:r>
            <a:r>
              <a:rPr lang="fr-FR" sz="1600" spc="19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l'accueil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chaleureux</a:t>
            </a:r>
            <a:r>
              <a:rPr lang="fr-FR" sz="1600" spc="229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lang="fr-FR" sz="1600" spc="21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population,</a:t>
            </a:r>
            <a:r>
              <a:rPr lang="fr-FR" sz="1600" spc="25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85" noProof="0" dirty="0">
                <a:solidFill>
                  <a:srgbClr val="404040"/>
                </a:solidFill>
                <a:latin typeface="Calibri"/>
                <a:cs typeface="Calibri"/>
              </a:rPr>
              <a:t>ce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soit</a:t>
            </a:r>
            <a:r>
              <a:rPr lang="fr-FR" sz="1600" spc="204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70" noProof="0" dirty="0">
                <a:solidFill>
                  <a:srgbClr val="404040"/>
                </a:solidFill>
                <a:latin typeface="Calibri"/>
                <a:cs typeface="Calibri"/>
              </a:rPr>
              <a:t>dans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5" noProof="0" dirty="0">
                <a:solidFill>
                  <a:srgbClr val="404040"/>
                </a:solidFill>
                <a:latin typeface="Calibri"/>
                <a:cs typeface="Calibri"/>
              </a:rPr>
              <a:t>les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hébergements,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0" noProof="0" dirty="0">
                <a:solidFill>
                  <a:srgbClr val="404040"/>
                </a:solidFill>
                <a:latin typeface="Calibri"/>
                <a:cs typeface="Calibri"/>
              </a:rPr>
              <a:t>les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restaurants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10" noProof="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60" noProof="0" dirty="0">
                <a:solidFill>
                  <a:srgbClr val="404040"/>
                </a:solidFill>
                <a:latin typeface="Calibri"/>
                <a:cs typeface="Calibri"/>
              </a:rPr>
              <a:t>les</a:t>
            </a:r>
            <a:r>
              <a:rPr lang="fr-FR" sz="1600" spc="20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offices</a:t>
            </a:r>
            <a:r>
              <a:rPr lang="fr-FR" sz="1600" spc="24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30" noProof="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tourisme,</a:t>
            </a:r>
            <a:r>
              <a:rPr lang="fr-FR" sz="1600" spc="24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75" noProof="0" dirty="0">
                <a:solidFill>
                  <a:srgbClr val="404040"/>
                </a:solidFill>
                <a:latin typeface="Calibri"/>
                <a:cs typeface="Calibri"/>
              </a:rPr>
              <a:t>ainsi</a:t>
            </a:r>
            <a:r>
              <a:rPr lang="fr-FR" sz="1600" spc="22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lang="fr-FR" sz="1600" spc="22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par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r>
              <a:rPr lang="fr-FR" sz="1600" spc="21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qualité</a:t>
            </a:r>
            <a:r>
              <a:rPr lang="fr-FR" sz="1600" spc="229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55" noProof="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lang="fr-FR" sz="1600" spc="204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l'environnement</a:t>
            </a:r>
            <a:r>
              <a:rPr lang="fr-FR" sz="1600" spc="22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et</a:t>
            </a:r>
            <a:r>
              <a:rPr lang="fr-FR" sz="1600" spc="204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r>
              <a:rPr lang="fr-FR" sz="1600" spc="215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noProof="0" dirty="0">
                <a:solidFill>
                  <a:srgbClr val="404040"/>
                </a:solidFill>
                <a:latin typeface="Calibri"/>
                <a:cs typeface="Calibri"/>
              </a:rPr>
              <a:t>propreté</a:t>
            </a:r>
            <a:r>
              <a:rPr lang="fr-FR" sz="1600" spc="229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80" noProof="0" dirty="0">
                <a:solidFill>
                  <a:srgbClr val="404040"/>
                </a:solidFill>
                <a:latin typeface="Calibri"/>
                <a:cs typeface="Calibri"/>
              </a:rPr>
              <a:t>des</a:t>
            </a:r>
            <a:r>
              <a:rPr lang="fr-FR" sz="1600" spc="210" noProof="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fr-FR" sz="1600" spc="-10" noProof="0" dirty="0">
                <a:solidFill>
                  <a:srgbClr val="404040"/>
                </a:solidFill>
                <a:latin typeface="Calibri"/>
                <a:cs typeface="Calibri"/>
              </a:rPr>
              <a:t>sites.</a:t>
            </a:r>
            <a:endParaRPr lang="fr-FR" sz="1600" noProof="0" dirty="0">
              <a:solidFill>
                <a:srgbClr val="404040"/>
              </a:solidFill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350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9F043-2809-4CA9-B46E-2C72B6AAF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7D66F4B-776B-E5AC-B932-F5A20B9D0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29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F62D536-C9FB-4019-92A6-AC509134D6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C8F32A9-3A34-EE13-F1E1-22B899917853}"/>
              </a:ext>
            </a:extLst>
          </p:cNvPr>
          <p:cNvSpPr txBox="1">
            <a:spLocks/>
          </p:cNvSpPr>
          <p:nvPr/>
        </p:nvSpPr>
        <p:spPr bwMode="gray">
          <a:xfrm>
            <a:off x="540908" y="652939"/>
            <a:ext cx="7920880" cy="1189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La clientèle locale</a:t>
            </a:r>
          </a:p>
          <a:p>
            <a:pPr algn="ctr"/>
            <a:r>
              <a:rPr lang="fr-FR" noProof="0" dirty="0"/>
              <a:t>Enquête IPSOS-BVA 2025/CRTNA</a:t>
            </a:r>
          </a:p>
          <a:p>
            <a:pPr algn="ctr"/>
            <a:r>
              <a:rPr lang="fr-FR" noProof="0" dirty="0"/>
              <a:t>Zoom sur Creuse Grand Sud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28D3809B-ADC4-8C01-A866-33D41F15CBBC}"/>
              </a:ext>
            </a:extLst>
          </p:cNvPr>
          <p:cNvSpPr txBox="1">
            <a:spLocks/>
          </p:cNvSpPr>
          <p:nvPr/>
        </p:nvSpPr>
        <p:spPr>
          <a:xfrm>
            <a:off x="488216" y="1842413"/>
            <a:ext cx="8026265" cy="3725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Espace réservé du contenu 2">
            <a:extLst>
              <a:ext uri="{FF2B5EF4-FFF2-40B4-BE49-F238E27FC236}">
                <a16:creationId xmlns:a16="http://schemas.microsoft.com/office/drawing/2014/main" id="{C3AC6F4A-A6DF-0757-C5CE-0D6B2C5995DF}"/>
              </a:ext>
            </a:extLst>
          </p:cNvPr>
          <p:cNvSpPr txBox="1">
            <a:spLocks/>
          </p:cNvSpPr>
          <p:nvPr/>
        </p:nvSpPr>
        <p:spPr>
          <a:xfrm>
            <a:off x="488216" y="1988840"/>
            <a:ext cx="8354016" cy="4104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Sur les </a:t>
            </a: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3 900 000 nuitées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du département</a:t>
            </a: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486 000 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sur Creuse Grand Sud (12,5%)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Sur les </a:t>
            </a: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171 000 000 € de retombées économiques, 28 600 000€ 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sur Creuse Grand Sud (16,7%)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Le parc d’hébergement est un peu plus équilibré que sur l’ensemble de la Creuse : </a:t>
            </a:r>
            <a:r>
              <a:rPr lang="fr-FR" sz="1800" b="1" noProof="0" dirty="0">
                <a:solidFill>
                  <a:srgbClr val="404040"/>
                </a:solidFill>
              </a:rPr>
              <a:t>(CGS : 43% d’hébergements marchands, Creuse : 29%)</a:t>
            </a:r>
            <a:r>
              <a:rPr lang="fr-FR" sz="1800" noProof="0" dirty="0">
                <a:solidFill>
                  <a:srgbClr val="404040"/>
                </a:solidFill>
              </a:rPr>
              <a:t>. </a:t>
            </a:r>
            <a:r>
              <a:rPr lang="fr-FR" sz="2000" noProof="0" dirty="0">
                <a:solidFill>
                  <a:srgbClr val="404040"/>
                </a:solidFill>
              </a:rPr>
              <a:t>Parmi ces hébergements marchands, CGS a </a:t>
            </a:r>
            <a:r>
              <a:rPr lang="fr-FR" sz="2000" b="1" noProof="0" dirty="0">
                <a:solidFill>
                  <a:srgbClr val="404040"/>
                </a:solidFill>
              </a:rPr>
              <a:t>davantage d’offre hôtelière </a:t>
            </a:r>
            <a:r>
              <a:rPr lang="fr-FR" sz="2000" noProof="0" dirty="0">
                <a:solidFill>
                  <a:srgbClr val="404040"/>
                </a:solidFill>
              </a:rPr>
              <a:t>que le reste du territoire </a:t>
            </a:r>
            <a:r>
              <a:rPr lang="fr-FR" sz="1800" noProof="0" dirty="0">
                <a:solidFill>
                  <a:srgbClr val="404040"/>
                </a:solidFill>
              </a:rPr>
              <a:t>(18% contre 4%) </a:t>
            </a:r>
            <a:r>
              <a:rPr lang="fr-FR" sz="2000" noProof="0" dirty="0">
                <a:solidFill>
                  <a:srgbClr val="404040"/>
                </a:solidFill>
              </a:rPr>
              <a:t>mais </a:t>
            </a:r>
            <a:r>
              <a:rPr lang="fr-FR" sz="2000" b="1" noProof="0" dirty="0">
                <a:solidFill>
                  <a:srgbClr val="404040"/>
                </a:solidFill>
              </a:rPr>
              <a:t>moins d’offre locative </a:t>
            </a:r>
            <a:r>
              <a:rPr lang="fr-FR" sz="1800" noProof="0" dirty="0">
                <a:solidFill>
                  <a:srgbClr val="404040"/>
                </a:solidFill>
              </a:rPr>
              <a:t>(6% contre 14%).</a:t>
            </a:r>
            <a:endParaRPr lang="fr-FR" sz="2000" noProof="0" dirty="0">
              <a:solidFill>
                <a:srgbClr val="404040"/>
              </a:solidFill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La </a:t>
            </a:r>
            <a:r>
              <a:rPr lang="fr-FR" sz="2000" b="1" noProof="0" dirty="0">
                <a:solidFill>
                  <a:srgbClr val="404040"/>
                </a:solidFill>
              </a:rPr>
              <a:t>durée moyenne du séjour </a:t>
            </a:r>
            <a:r>
              <a:rPr lang="fr-FR" sz="2000" noProof="0" dirty="0">
                <a:solidFill>
                  <a:srgbClr val="404040"/>
                </a:solidFill>
              </a:rPr>
              <a:t>est plus basse que sur l’ensemble du Département </a:t>
            </a:r>
            <a:r>
              <a:rPr lang="fr-FR" sz="1800" noProof="0" dirty="0">
                <a:solidFill>
                  <a:srgbClr val="404040"/>
                </a:solidFill>
              </a:rPr>
              <a:t>(3,4 jours, contre 4,5 pour la Creuse)</a:t>
            </a: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82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1ECA4FE-7D2F-4576-B767-3A5F5ABFE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 useBgFill="1">
          <p:nvSpPr>
            <p:cNvPr id="23" name="Rectangle 22">
              <a:extLst>
                <a:ext uri="{FF2B5EF4-FFF2-40B4-BE49-F238E27FC236}">
                  <a16:creationId xmlns:a16="http://schemas.microsoft.com/office/drawing/2014/main" id="{5969441E-5462-4859-86CD-1737FDE360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96BD4B5-6833-40CC-96FE-EDC675634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82946" y="2234748"/>
            <a:ext cx="6619243" cy="12034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fr-FR" sz="5400" noProof="0" dirty="0">
                <a:solidFill>
                  <a:schemeClr val="tx1"/>
                </a:solidFill>
              </a:rPr>
              <a:t>I – Rapport moral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50F1BB30-A430-6544-3FC3-093784944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378" y="4293441"/>
            <a:ext cx="6619243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fr-FR" sz="1700" cap="all" noProof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Philippe ESTERELLAS, </a:t>
            </a:r>
            <a:r>
              <a:rPr lang="fr-FR" sz="1700" cap="all" noProof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PrÉsident</a:t>
            </a:r>
            <a:endParaRPr lang="fr-FR" sz="1700" cap="all" noProof="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81F53E2-F556-42FA-8D24-113839EE1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18686" y="4166888"/>
            <a:ext cx="506627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094518" y="6391838"/>
            <a:ext cx="628649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Aft>
                <a:spcPts val="600"/>
              </a:spcAft>
            </a:pPr>
            <a:fld id="{A8914C09-1B4E-42DF-8628-4CA38BAC692B}" type="slidenum">
              <a:rPr lang="fr-FR" sz="900" noProof="0" smtClean="0">
                <a:solidFill>
                  <a:schemeClr val="accent1"/>
                </a:solidFill>
              </a:rPr>
              <a:pPr algn="r">
                <a:spcAft>
                  <a:spcPts val="600"/>
                </a:spcAft>
              </a:pPr>
              <a:t>3</a:t>
            </a:fld>
            <a:endParaRPr lang="fr-FR" sz="900" noProof="0" dirty="0">
              <a:solidFill>
                <a:schemeClr val="accent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BCF0B1-3CBF-F69D-5F30-4D0C92D315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81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F1E1A-E215-1A3E-9094-A0D7D5531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F64F116-D156-77E0-014E-A2529CC70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30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0E4D1B0-76A3-2A72-79A1-3CC717B686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FBA56CD-BADF-7D3C-BB73-98CECC310A93}"/>
              </a:ext>
            </a:extLst>
          </p:cNvPr>
          <p:cNvSpPr txBox="1">
            <a:spLocks/>
          </p:cNvSpPr>
          <p:nvPr/>
        </p:nvSpPr>
        <p:spPr bwMode="gray">
          <a:xfrm>
            <a:off x="540908" y="652939"/>
            <a:ext cx="7920880" cy="1189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La clientèle locale</a:t>
            </a:r>
          </a:p>
          <a:p>
            <a:pPr algn="ctr"/>
            <a:r>
              <a:rPr lang="fr-FR" noProof="0" dirty="0"/>
              <a:t>Enquête IPSOS-BVA 2025/CRTNA</a:t>
            </a:r>
          </a:p>
          <a:p>
            <a:pPr algn="ctr"/>
            <a:r>
              <a:rPr lang="fr-FR" noProof="0" dirty="0"/>
              <a:t>Zoom sur Creuse Grand Sud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269E605D-B48E-7380-4F53-2A6CF23537D6}"/>
              </a:ext>
            </a:extLst>
          </p:cNvPr>
          <p:cNvSpPr txBox="1">
            <a:spLocks/>
          </p:cNvSpPr>
          <p:nvPr/>
        </p:nvSpPr>
        <p:spPr>
          <a:xfrm>
            <a:off x="488216" y="1842413"/>
            <a:ext cx="8026265" cy="3725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Espace réservé du contenu 2">
            <a:extLst>
              <a:ext uri="{FF2B5EF4-FFF2-40B4-BE49-F238E27FC236}">
                <a16:creationId xmlns:a16="http://schemas.microsoft.com/office/drawing/2014/main" id="{C042048C-3E85-4D9D-B36A-8127325804C1}"/>
              </a:ext>
            </a:extLst>
          </p:cNvPr>
          <p:cNvSpPr txBox="1">
            <a:spLocks/>
          </p:cNvSpPr>
          <p:nvPr/>
        </p:nvSpPr>
        <p:spPr>
          <a:xfrm>
            <a:off x="480256" y="2251895"/>
            <a:ext cx="8026265" cy="4104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La </a:t>
            </a:r>
            <a:r>
              <a:rPr lang="fr-FR" sz="2000" b="1" noProof="0" dirty="0">
                <a:solidFill>
                  <a:srgbClr val="404040"/>
                </a:solidFill>
              </a:rPr>
              <a:t>dépense moyenne </a:t>
            </a:r>
            <a:r>
              <a:rPr lang="fr-FR" sz="2000" noProof="0" dirty="0">
                <a:solidFill>
                  <a:srgbClr val="404040"/>
                </a:solidFill>
              </a:rPr>
              <a:t>par jour et par personne est plus élevée </a:t>
            </a:r>
            <a:r>
              <a:rPr lang="fr-FR" sz="1800" noProof="0" dirty="0">
                <a:solidFill>
                  <a:srgbClr val="404040"/>
                </a:solidFill>
              </a:rPr>
              <a:t>(58,80€ contre 43,50€) </a:t>
            </a:r>
            <a:r>
              <a:rPr lang="fr-FR" sz="2000" noProof="0" dirty="0">
                <a:solidFill>
                  <a:srgbClr val="404040"/>
                </a:solidFill>
              </a:rPr>
              <a:t>et le </a:t>
            </a:r>
            <a:r>
              <a:rPr lang="fr-FR" sz="2000" b="1" noProof="0" dirty="0">
                <a:solidFill>
                  <a:srgbClr val="404040"/>
                </a:solidFill>
              </a:rPr>
              <a:t>budget moyen </a:t>
            </a:r>
            <a:r>
              <a:rPr lang="fr-FR" sz="2000" noProof="0" dirty="0">
                <a:solidFill>
                  <a:srgbClr val="404040"/>
                </a:solidFill>
              </a:rPr>
              <a:t>par personne et par séjour également </a:t>
            </a:r>
            <a:r>
              <a:rPr lang="fr-FR" sz="1800" noProof="0" dirty="0">
                <a:solidFill>
                  <a:srgbClr val="404040"/>
                </a:solidFill>
              </a:rPr>
              <a:t>(198,30€ contre 195€).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clientèle étrangère 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 plus importante </a:t>
            </a:r>
            <a:r>
              <a:rPr lang="fr-FR" sz="18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(23,80% contre 15%)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activités pratiquées sont, dans l’ordre: </a:t>
            </a: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visites de monuments et musées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le repos/farniente, la randonnée et la découverte de village.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 </a:t>
            </a: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profil des clientèles 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 aussi un peu différent : en territoire Creuse Grand Sud, on voyage davantage seul que sur le reste de la Creuse </a:t>
            </a:r>
            <a:r>
              <a:rPr lang="fr-FR" sz="18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(32,2% contre 11%), 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moins en famille </a:t>
            </a:r>
            <a:r>
              <a:rPr lang="fr-FR" sz="18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(30,9% contre 47%).</a:t>
            </a:r>
          </a:p>
        </p:txBody>
      </p:sp>
    </p:spTree>
    <p:extLst>
      <p:ext uri="{BB962C8B-B14F-4D97-AF65-F5344CB8AC3E}">
        <p14:creationId xmlns:p14="http://schemas.microsoft.com/office/powerpoint/2010/main" val="39630500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8C5E5-2D46-F393-23F5-280AD0E84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4E01BD-3C46-231C-724D-28E815F4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44476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31</a:t>
            </a:fld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ED0B645-FF8A-7A3C-BEC1-651A73883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8A0EDC5D-5317-017F-D764-DE2E2C69D18E}"/>
              </a:ext>
            </a:extLst>
          </p:cNvPr>
          <p:cNvSpPr txBox="1">
            <a:spLocks/>
          </p:cNvSpPr>
          <p:nvPr/>
        </p:nvSpPr>
        <p:spPr bwMode="gray">
          <a:xfrm>
            <a:off x="540908" y="652939"/>
            <a:ext cx="7920880" cy="1189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noProof="0" dirty="0"/>
              <a:t>La clientèle locale</a:t>
            </a:r>
          </a:p>
          <a:p>
            <a:pPr algn="ctr"/>
            <a:r>
              <a:rPr lang="fr-FR" noProof="0" dirty="0"/>
              <a:t>Enquête IPSOS-BVA 2025/CRTNA</a:t>
            </a:r>
          </a:p>
          <a:p>
            <a:pPr algn="ctr"/>
            <a:r>
              <a:rPr lang="fr-FR" noProof="0" dirty="0"/>
              <a:t>Zoom sur Creuse Grand Sud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28156046-D12B-6996-40A8-021FEE47C5E7}"/>
              </a:ext>
            </a:extLst>
          </p:cNvPr>
          <p:cNvSpPr txBox="1">
            <a:spLocks/>
          </p:cNvSpPr>
          <p:nvPr/>
        </p:nvSpPr>
        <p:spPr>
          <a:xfrm>
            <a:off x="488216" y="1842413"/>
            <a:ext cx="8026265" cy="37252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Espace réservé du contenu 2">
            <a:extLst>
              <a:ext uri="{FF2B5EF4-FFF2-40B4-BE49-F238E27FC236}">
                <a16:creationId xmlns:a16="http://schemas.microsoft.com/office/drawing/2014/main" id="{C4FF4CD8-656F-816A-1275-58062C29252E}"/>
              </a:ext>
            </a:extLst>
          </p:cNvPr>
          <p:cNvSpPr txBox="1">
            <a:spLocks/>
          </p:cNvSpPr>
          <p:nvPr/>
        </p:nvSpPr>
        <p:spPr>
          <a:xfrm>
            <a:off x="528332" y="2276872"/>
            <a:ext cx="8026265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 nombre plus élevé également de</a:t>
            </a: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primo-visiteurs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: </a:t>
            </a:r>
            <a:r>
              <a:rPr lang="fr-FR" sz="18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(46,1% contre 25%)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Taux de </a:t>
            </a: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satisfaction</a:t>
            </a: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du séjour : 93,8% satisfaits </a:t>
            </a:r>
            <a:r>
              <a:rPr lang="fr-FR" sz="18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(95% à l’échelle de la Creuse).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1A36E99E-B941-143F-0A89-38775902740A}"/>
              </a:ext>
            </a:extLst>
          </p:cNvPr>
          <p:cNvSpPr txBox="1">
            <a:spLocks/>
          </p:cNvSpPr>
          <p:nvPr/>
        </p:nvSpPr>
        <p:spPr>
          <a:xfrm>
            <a:off x="587896" y="3931904"/>
            <a:ext cx="8026265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Rapport départemental disponible sur le site pro !</a:t>
            </a:r>
            <a:endParaRPr lang="fr-FR" sz="1800" b="1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9DF6A8-CC00-37B2-97B1-F7F4EE9738C9}"/>
              </a:ext>
            </a:extLst>
          </p:cNvPr>
          <p:cNvSpPr txBox="1">
            <a:spLocks/>
          </p:cNvSpPr>
          <p:nvPr/>
        </p:nvSpPr>
        <p:spPr>
          <a:xfrm>
            <a:off x="435523" y="5627454"/>
            <a:ext cx="8026265" cy="6386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Approbation du rapport d’activité</a:t>
            </a:r>
            <a:endParaRPr lang="fr-FR" sz="1800" b="1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642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68B463-3009-15DA-352F-90136256B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567B54DB-8467-2B7F-7CF8-5997507FB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AA1D2E5-3119-1938-FA6F-3E3DABEE1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83C19360-7242-05EB-CEE6-8029D9CBA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103698EF-E19F-BE10-8E39-31A5D5E74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B8FD9F-36E4-0262-29F5-CFA9520F5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 useBgFill="1">
          <p:nvSpPr>
            <p:cNvPr id="23" name="Rectangle 22">
              <a:extLst>
                <a:ext uri="{FF2B5EF4-FFF2-40B4-BE49-F238E27FC236}">
                  <a16:creationId xmlns:a16="http://schemas.microsoft.com/office/drawing/2014/main" id="{E3AA25E3-753F-BBE8-146C-96BF3B35FE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45302B34-B628-AB21-A3D4-892229E65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D3B9E655-8C6B-7415-22B7-7079E0780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464" y="2836477"/>
            <a:ext cx="7198054" cy="9709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fr-FR" sz="5400" noProof="0" dirty="0">
                <a:solidFill>
                  <a:schemeClr val="tx1"/>
                </a:solidFill>
              </a:rPr>
              <a:t>III – Rapport financier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A9B4CE0D-2DC4-9D78-A6BF-982FD5637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378" y="4293441"/>
            <a:ext cx="6619243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fr-FR" sz="1700" cap="all" noProof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FRÉDÉRIC DINTRAS, EXPERT-COMPTABLE SECAL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7503FA1-3C83-B285-43E3-9DE9D85F7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18686" y="4166888"/>
            <a:ext cx="506627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9AC89D9-E51D-9638-86C0-B00B64D93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94518" y="6391838"/>
            <a:ext cx="628649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Aft>
                <a:spcPts val="600"/>
              </a:spcAft>
            </a:pPr>
            <a:fld id="{A8914C09-1B4E-42DF-8628-4CA38BAC692B}" type="slidenum">
              <a:rPr lang="fr-FR" sz="900" noProof="0" smtClean="0">
                <a:solidFill>
                  <a:schemeClr val="accent1"/>
                </a:solidFill>
              </a:rPr>
              <a:pPr algn="r">
                <a:spcAft>
                  <a:spcPts val="600"/>
                </a:spcAft>
              </a:pPr>
              <a:t>32</a:t>
            </a:fld>
            <a:endParaRPr lang="fr-FR" sz="900" noProof="0" dirty="0">
              <a:solidFill>
                <a:schemeClr val="accent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BF09A8-6707-4A06-4601-78DEA23F3E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6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9BEB3-EE82-E3B4-4548-8D8E26C0D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462434E-325B-1B9A-6821-40B28D89D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33</a:t>
            </a:fld>
            <a:endParaRPr lang="fr-FR" noProof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2F4D22-EE32-56FB-C368-80758C0BA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20" y="764704"/>
            <a:ext cx="8125959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644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01936-3792-0E73-445F-CF3C0ABDC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AA72DA0-DCFA-0E62-8DC0-82AEA713F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34</a:t>
            </a:fld>
            <a:endParaRPr lang="fr-FR" noProof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6E299E-C4A3-78D5-03DB-9F4AA62C4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89" y="1780945"/>
            <a:ext cx="8221222" cy="32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22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6BE07-F302-3FC7-A83F-F2A486944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D32ABD0-33C2-D8B0-933B-E586CA94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35</a:t>
            </a:fld>
            <a:endParaRPr lang="fr-FR" noProof="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70E4603-0534-7C6D-AF1C-A1ECE1FF3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89" y="1003155"/>
            <a:ext cx="8040222" cy="530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626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854A3-1C60-3AD2-46D7-F97B03FDF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CC23456-3348-7731-BF79-1DDDCCBE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36</a:t>
            </a:fld>
            <a:endParaRPr lang="fr-FR" noProof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F7EF61-4B20-17FE-11DC-F9BBCC8C2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836" y="1333207"/>
            <a:ext cx="8078327" cy="419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707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9E59A-CA02-9D5B-2A74-0CF1C8393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A935B02-BE6D-9F5C-DE9F-E1E1D3225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37</a:t>
            </a:fld>
            <a:endParaRPr lang="fr-FR" noProof="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095CC68-77F9-E9CE-E81F-84A855A54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41" y="1147444"/>
            <a:ext cx="8002117" cy="456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184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75888-7A32-9C75-6881-4497963CB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F0DD907-D4B7-0852-6C42-98DE5CF23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2440" y="6356350"/>
            <a:ext cx="43204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38</a:t>
            </a:fld>
            <a:endParaRPr lang="fr-FR" noProof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2B7800-0EBA-30F0-3499-8686DABE0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57" y="1938129"/>
            <a:ext cx="8135485" cy="298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785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3046E-33E6-022D-83FC-BBB286C7F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280E7E8-1DFB-D260-B206-2FD51BDAC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2440" y="6356350"/>
            <a:ext cx="432048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39</a:t>
            </a:fld>
            <a:endParaRPr lang="fr-FR" noProof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04CB2A7-7266-97C8-D974-49A5C38C5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152128"/>
            <a:ext cx="8011643" cy="19814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DA9B64-AD53-276D-595C-A76AFA5FA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59" y="3309486"/>
            <a:ext cx="7964011" cy="32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59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AC7129-5FBF-BB0B-00CB-E6ED20BB0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2303876-AC41-C98D-139C-9842312D8A22}"/>
              </a:ext>
            </a:extLst>
          </p:cNvPr>
          <p:cNvSpPr txBox="1">
            <a:spLocks/>
          </p:cNvSpPr>
          <p:nvPr/>
        </p:nvSpPr>
        <p:spPr>
          <a:xfrm>
            <a:off x="335071" y="3216517"/>
            <a:ext cx="5826121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 Code </a:t>
            </a:r>
            <a:r>
              <a:rPr lang="fr-FR" sz="2000" noProof="0" dirty="0">
                <a:solidFill>
                  <a:srgbClr val="404040"/>
                </a:solidFill>
              </a:rPr>
              <a:t>du Tourisme</a:t>
            </a:r>
          </a:p>
          <a:p>
            <a:pPr marL="0" indent="0">
              <a:buNone/>
            </a:pPr>
            <a:r>
              <a:rPr lang="fr-FR" sz="1600" noProof="0" dirty="0">
                <a:solidFill>
                  <a:srgbClr val="404040"/>
                </a:solidFill>
              </a:rPr>
              <a:t>=&gt; missions régaliennes d’intérêt général obligatoires</a:t>
            </a:r>
          </a:p>
          <a:p>
            <a:pPr lvl="1"/>
            <a:r>
              <a:rPr lang="fr-FR" sz="1400" noProof="0" dirty="0">
                <a:solidFill>
                  <a:srgbClr val="404040"/>
                </a:solidFill>
              </a:rPr>
              <a:t>Accueil et information des visiteurs</a:t>
            </a:r>
          </a:p>
          <a:p>
            <a:pPr lvl="1"/>
            <a:r>
              <a:rPr lang="fr-FR" sz="1400" noProof="0" dirty="0">
                <a:solidFill>
                  <a:srgbClr val="404040"/>
                </a:solidFill>
              </a:rPr>
              <a:t>Promotion du territoire</a:t>
            </a:r>
          </a:p>
          <a:p>
            <a:pPr lvl="1"/>
            <a:r>
              <a:rPr lang="fr-FR" sz="1400" noProof="0" dirty="0">
                <a:solidFill>
                  <a:srgbClr val="404040"/>
                </a:solidFill>
              </a:rPr>
              <a:t>Coordination du réseau des prestataires touristiques</a:t>
            </a:r>
            <a:endParaRPr lang="fr-FR" sz="1600" noProof="0" dirty="0">
              <a:solidFill>
                <a:srgbClr val="404040"/>
              </a:solidFill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52D47A3-F2A6-352E-A851-0BFB4466DA39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47DA579-79A0-F74B-9323-963F239674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BA296178-579C-6915-ED7E-28DCA1780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757182"/>
            <a:ext cx="6343672" cy="709865"/>
          </a:xfrm>
        </p:spPr>
        <p:txBody>
          <a:bodyPr/>
          <a:lstStyle/>
          <a:p>
            <a:r>
              <a:rPr lang="fr-FR" sz="3600" noProof="0" dirty="0"/>
              <a:t>II – Rapport d’activité 2025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E5DCEF3-C82D-D91B-FA17-A0EE18E690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833" y="3803511"/>
            <a:ext cx="2656127" cy="1770751"/>
          </a:xfrm>
          <a:prstGeom prst="rect">
            <a:avLst/>
          </a:prstGeom>
        </p:spPr>
      </p:pic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B7FCF18F-3604-67B8-FF2A-29FA086400F6}"/>
              </a:ext>
            </a:extLst>
          </p:cNvPr>
          <p:cNvSpPr txBox="1">
            <a:spLocks/>
          </p:cNvSpPr>
          <p:nvPr/>
        </p:nvSpPr>
        <p:spPr>
          <a:xfrm>
            <a:off x="1299120" y="2295605"/>
            <a:ext cx="6696744" cy="809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Un double cadre pour inscrire les activités de l’OT</a:t>
            </a:r>
          </a:p>
        </p:txBody>
      </p:sp>
    </p:spTree>
    <p:extLst>
      <p:ext uri="{BB962C8B-B14F-4D97-AF65-F5344CB8AC3E}">
        <p14:creationId xmlns:p14="http://schemas.microsoft.com/office/powerpoint/2010/main" val="38906432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36E33-5131-899C-36DE-77989FD0D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8E0B4B9-781E-B643-B385-6FDD7C30C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3058" y="6356350"/>
            <a:ext cx="391430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40</a:t>
            </a:fld>
            <a:endParaRPr lang="fr-FR" noProof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7EE4217-1F3C-670F-D8D3-7ABE0DEF5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41" y="1127008"/>
            <a:ext cx="8002117" cy="363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989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19CF6-1B97-72F3-E1AE-69C910C39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85A539D-5BC9-2487-7631-89CA52082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6356350"/>
            <a:ext cx="360040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41</a:t>
            </a:fld>
            <a:endParaRPr lang="fr-FR" noProof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129B02-6617-5B7D-56B2-EB453409B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10" y="1127008"/>
            <a:ext cx="7916380" cy="3648584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A230380E-0A51-AFE1-35C8-02B7CFC39F24}"/>
              </a:ext>
            </a:extLst>
          </p:cNvPr>
          <p:cNvSpPr txBox="1">
            <a:spLocks/>
          </p:cNvSpPr>
          <p:nvPr/>
        </p:nvSpPr>
        <p:spPr>
          <a:xfrm>
            <a:off x="435523" y="5229200"/>
            <a:ext cx="8026265" cy="6386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noProof="0" dirty="0">
                <a:solidFill>
                  <a:schemeClr val="bg1"/>
                </a:solidFill>
              </a:rPr>
              <a:t>Approbation du rapport financier</a:t>
            </a:r>
            <a:endParaRPr lang="fr-FR" sz="18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818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2E57E-F106-ED14-FC29-2226F1FEE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21E179C-B784-6744-2200-EF98508EC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6356350"/>
            <a:ext cx="360040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42</a:t>
            </a:fld>
            <a:endParaRPr lang="fr-FR" noProof="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A2805D4-C971-64A6-98D8-A05EE9AA9ED1}"/>
              </a:ext>
            </a:extLst>
          </p:cNvPr>
          <p:cNvSpPr txBox="1">
            <a:spLocks/>
          </p:cNvSpPr>
          <p:nvPr/>
        </p:nvSpPr>
        <p:spPr>
          <a:xfrm>
            <a:off x="435523" y="5229200"/>
            <a:ext cx="8026265" cy="6386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noProof="0" dirty="0">
                <a:solidFill>
                  <a:schemeClr val="bg1"/>
                </a:solidFill>
              </a:rPr>
              <a:t>Proposition : affectation du résultat en fonds-propres</a:t>
            </a:r>
            <a:endParaRPr lang="fr-FR" sz="1800" b="1" noProof="0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018C63-75A8-8F43-F344-75ADD5801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31" y="1556792"/>
            <a:ext cx="8002117" cy="316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213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09517-1B8D-31FB-9507-85525EED8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89F394C-3088-185D-569A-E1C7EE0F3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FF10F5F-B126-E2C0-B3B0-563A708B4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5732EA28-4D8D-A2D8-43BC-BBF887158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D0388AC2-B081-2CEE-B8BB-8D949E0C4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34BDBC-9F6D-8B3D-7BA7-D1F377761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 useBgFill="1">
          <p:nvSpPr>
            <p:cNvPr id="23" name="Rectangle 22">
              <a:extLst>
                <a:ext uri="{FF2B5EF4-FFF2-40B4-BE49-F238E27FC236}">
                  <a16:creationId xmlns:a16="http://schemas.microsoft.com/office/drawing/2014/main" id="{E5B36D30-E57E-6813-408F-BA5A83825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A223B9F2-2C4B-78B6-BFE0-0D3151FB1D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4D18853C-3CF3-5B94-E252-0E86705CA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464" y="2276877"/>
            <a:ext cx="7747888" cy="15305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fr-FR" sz="5400" noProof="0" dirty="0">
                <a:solidFill>
                  <a:schemeClr val="tx1"/>
                </a:solidFill>
              </a:rPr>
              <a:t>Rapport du commissaire aux comptes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A10DB9C5-38EF-A315-21B5-57EB8ABF9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378" y="4293441"/>
            <a:ext cx="6619243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fr-FR" sz="1700" cap="all" noProof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Corinne </a:t>
            </a:r>
            <a:r>
              <a:rPr lang="fr-FR" sz="1700" cap="all" noProof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chauche</a:t>
            </a:r>
            <a:r>
              <a:rPr lang="fr-FR" sz="1700" cap="all" noProof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commissaire aux comptes </a:t>
            </a:r>
            <a:r>
              <a:rPr lang="fr-FR" sz="1700" cap="all" noProof="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cogep</a:t>
            </a:r>
            <a:endParaRPr lang="fr-FR" sz="1700" cap="all" noProof="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9D9E134-33E7-45DD-90D6-37D04DAF6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18686" y="4166888"/>
            <a:ext cx="506627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5BB30DE-607A-2B98-B167-A57A45CE1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94518" y="6391838"/>
            <a:ext cx="628649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Aft>
                <a:spcPts val="600"/>
              </a:spcAft>
            </a:pPr>
            <a:fld id="{A8914C09-1B4E-42DF-8628-4CA38BAC692B}" type="slidenum">
              <a:rPr lang="fr-FR" sz="900" noProof="0" smtClean="0">
                <a:solidFill>
                  <a:schemeClr val="accent1"/>
                </a:solidFill>
              </a:rPr>
              <a:pPr algn="r">
                <a:spcAft>
                  <a:spcPts val="600"/>
                </a:spcAft>
              </a:pPr>
              <a:t>43</a:t>
            </a:fld>
            <a:endParaRPr lang="fr-FR" sz="900" noProof="0" dirty="0">
              <a:solidFill>
                <a:schemeClr val="accent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C6FE2A7-C996-A58F-B34B-336A9A4A47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518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2A386-C3EA-E0F9-94C0-C29DC3A60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B23B1ED-51FC-4FDF-084B-8B5FBCB3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6356350"/>
            <a:ext cx="360040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44</a:t>
            </a:fld>
            <a:endParaRPr lang="fr-FR" noProof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BB2E75-03A3-65ED-61F7-B867D4943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547" y="1484784"/>
            <a:ext cx="7020905" cy="142894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390794-5A71-A770-1DCF-58FB98ABC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3572741"/>
            <a:ext cx="5868219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473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B6E6C0-6E69-A7E2-7E32-0C4A6D71C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163B4B91-D383-0ACC-596B-F74BFD436646}"/>
              </a:ext>
            </a:extLst>
          </p:cNvPr>
          <p:cNvSpPr txBox="1">
            <a:spLocks/>
          </p:cNvSpPr>
          <p:nvPr/>
        </p:nvSpPr>
        <p:spPr>
          <a:xfrm>
            <a:off x="370472" y="3404105"/>
            <a:ext cx="8088001" cy="14549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Repenser le rôle et les missions d’un Office de Tourisme agissant sur un territoire communautaire rural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Calendrier de moments de réflexion partagés et mobilisation des acteurs publics, privés et associatifs du territoire</a:t>
            </a:r>
            <a:endParaRPr lang="fr-FR" sz="16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BC20D1AD-BB0D-7933-4653-E3116A2C1BEE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7B258C-AAFA-B0CD-2EDD-48F056967A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BC5713EB-0B2E-9CC7-2585-F58EE7AB8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4" y="918935"/>
            <a:ext cx="3960440" cy="709865"/>
          </a:xfrm>
        </p:spPr>
        <p:txBody>
          <a:bodyPr/>
          <a:lstStyle/>
          <a:p>
            <a:r>
              <a:rPr lang="fr-FR" sz="3600" noProof="0" dirty="0"/>
              <a:t>IV – Projets 2026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4BF0C62D-1A9E-240D-AAE8-BFCD22967626}"/>
              </a:ext>
            </a:extLst>
          </p:cNvPr>
          <p:cNvSpPr txBox="1">
            <a:spLocks/>
          </p:cNvSpPr>
          <p:nvPr/>
        </p:nvSpPr>
        <p:spPr>
          <a:xfrm>
            <a:off x="532880" y="2222141"/>
            <a:ext cx="7380168" cy="809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Poursuite du projet structurant entamé via le DLA</a:t>
            </a:r>
          </a:p>
        </p:txBody>
      </p:sp>
    </p:spTree>
    <p:extLst>
      <p:ext uri="{BB962C8B-B14F-4D97-AF65-F5344CB8AC3E}">
        <p14:creationId xmlns:p14="http://schemas.microsoft.com/office/powerpoint/2010/main" val="25018404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71EBC9-FC13-A360-CBBE-F437EDAA3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022C1F6-A0F5-F7EF-66D2-2F28F836FA0B}"/>
              </a:ext>
            </a:extLst>
          </p:cNvPr>
          <p:cNvSpPr txBox="1">
            <a:spLocks/>
          </p:cNvSpPr>
          <p:nvPr/>
        </p:nvSpPr>
        <p:spPr>
          <a:xfrm>
            <a:off x="399040" y="2823383"/>
            <a:ext cx="8088001" cy="161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interne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Saisie comptable optimisée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Création d’outils RH, refonte des fiches de poste autour des missions régaliennes (avril 2026 – fin gestion TS communautaire ; fin 2026 – fin de gestion des gîtes communautaires)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Enregistrement réglementaire de la vidéosurveillance du local d’Aubusson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16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473ABCC-B6DC-2D42-1996-8882459461D6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B53404-362F-54F0-03C3-C13285E08F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100" y="6313395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7493F675-96ED-7632-A58E-B80941A25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4" y="918935"/>
            <a:ext cx="3960440" cy="709865"/>
          </a:xfrm>
        </p:spPr>
        <p:txBody>
          <a:bodyPr/>
          <a:lstStyle/>
          <a:p>
            <a:r>
              <a:rPr lang="fr-FR" sz="3600" noProof="0" dirty="0"/>
              <a:t>IV – Projets 2026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3B39E5C0-DDCE-2106-872B-1DBB00F6D6DE}"/>
              </a:ext>
            </a:extLst>
          </p:cNvPr>
          <p:cNvSpPr txBox="1">
            <a:spLocks/>
          </p:cNvSpPr>
          <p:nvPr/>
        </p:nvSpPr>
        <p:spPr>
          <a:xfrm>
            <a:off x="432192" y="1916832"/>
            <a:ext cx="5112568" cy="809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Optimisation du fonctionnement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74CDCDE-6815-BD16-80C3-6B90DC0E1CD3}"/>
              </a:ext>
            </a:extLst>
          </p:cNvPr>
          <p:cNvSpPr txBox="1">
            <a:spLocks/>
          </p:cNvSpPr>
          <p:nvPr/>
        </p:nvSpPr>
        <p:spPr>
          <a:xfrm>
            <a:off x="556351" y="4485270"/>
            <a:ext cx="8088001" cy="26519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partenarial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Retravail de la Convention d’objectifs et de moyens avec les services de la </a:t>
            </a:r>
            <a:r>
              <a:rPr lang="fr-F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Comcom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Convention de partage des locaux de Felletin avec FPE et l’APPAAT Millevaches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Echanges réguliers et fluides avec les services de la </a:t>
            </a:r>
            <a:r>
              <a:rPr lang="fr-F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Comcom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 termes de gestion des bâtiments (prise en charge exceptionnelle par l’OT de la remise aux normes électrique du local de Felletin)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3875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3A8F0-2073-0F28-1C04-508A3ABF0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A84C8D9E-11DD-810A-F21F-C8E3B65C7629}"/>
              </a:ext>
            </a:extLst>
          </p:cNvPr>
          <p:cNvSpPr txBox="1">
            <a:spLocks/>
          </p:cNvSpPr>
          <p:nvPr/>
        </p:nvSpPr>
        <p:spPr>
          <a:xfrm>
            <a:off x="527999" y="4287815"/>
            <a:ext cx="8088001" cy="20084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partenarial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Une demi-journée de visite de tous les équipements de la cité en équipe dont Julien, saisonnier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 SADI à échelle départementale ?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Piste pour 2027 : journée d’accueil de tous les saisonniers du territoire avec visites, éléments touristiques et de langage commun (travaillés avec la Cité, FPE, Lainamac,…) et moment de convivialité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97C07395-0E25-1BBC-F9C0-B7826B2B4F6D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23B26C-C876-E0F9-4998-847191F283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973201B7-0A32-DF4A-7A1C-A3A434CF6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4" y="918935"/>
            <a:ext cx="3960440" cy="709865"/>
          </a:xfrm>
        </p:spPr>
        <p:txBody>
          <a:bodyPr/>
          <a:lstStyle/>
          <a:p>
            <a:r>
              <a:rPr lang="fr-FR" sz="3600" noProof="0" dirty="0"/>
              <a:t>IV – Projets 2026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5784BA4-7BA8-AB99-E969-67D91F10A464}"/>
              </a:ext>
            </a:extLst>
          </p:cNvPr>
          <p:cNvSpPr txBox="1">
            <a:spLocks/>
          </p:cNvSpPr>
          <p:nvPr/>
        </p:nvSpPr>
        <p:spPr>
          <a:xfrm>
            <a:off x="367064" y="1942261"/>
            <a:ext cx="5112568" cy="809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400" noProof="0" dirty="0">
                <a:solidFill>
                  <a:srgbClr val="404040"/>
                </a:solidFill>
              </a:rPr>
              <a:t>Qualification de l’accueil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1D7054-08CA-B58E-0626-9993962FE0CB}"/>
              </a:ext>
            </a:extLst>
          </p:cNvPr>
          <p:cNvSpPr txBox="1">
            <a:spLocks/>
          </p:cNvSpPr>
          <p:nvPr/>
        </p:nvSpPr>
        <p:spPr>
          <a:xfrm>
            <a:off x="389895" y="2698790"/>
            <a:ext cx="8088001" cy="13782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interne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Création en cours de procédures d’accueil qualifié déclinable en « manuel du nouvel entrant »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Acquisition d’un logiciel caisse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Hors-les-murs sur les Journées Internationales de la Laine</a:t>
            </a:r>
          </a:p>
        </p:txBody>
      </p:sp>
    </p:spTree>
    <p:extLst>
      <p:ext uri="{BB962C8B-B14F-4D97-AF65-F5344CB8AC3E}">
        <p14:creationId xmlns:p14="http://schemas.microsoft.com/office/powerpoint/2010/main" val="36700268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34FA1B-77A3-90E8-38F4-79EBD5716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C393FF3-3C49-57E0-21D0-02AF71317073}"/>
              </a:ext>
            </a:extLst>
          </p:cNvPr>
          <p:cNvSpPr txBox="1">
            <a:spLocks/>
          </p:cNvSpPr>
          <p:nvPr/>
        </p:nvSpPr>
        <p:spPr>
          <a:xfrm>
            <a:off x="185255" y="5229137"/>
            <a:ext cx="8451617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partenarial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Positionnement sur le projet de Scène Nationale d’Aubusson pour l’été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Entrée dans la proposition partenariale de la ville d’Aubusson pour les JEP 2026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99FED6CA-086E-1A2E-C32B-D66C405E6934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8750D4-B002-FAA2-EB8F-8A16C4B81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832" y="628698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BBC15015-DADE-3C57-B13B-3E9435876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4" y="918935"/>
            <a:ext cx="3960440" cy="709865"/>
          </a:xfrm>
        </p:spPr>
        <p:txBody>
          <a:bodyPr/>
          <a:lstStyle/>
          <a:p>
            <a:r>
              <a:rPr lang="fr-FR" sz="3600" noProof="0" dirty="0"/>
              <a:t>IV – Projets 2026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7F3A56D4-8943-E1F7-ABC3-08F20298B614}"/>
              </a:ext>
            </a:extLst>
          </p:cNvPr>
          <p:cNvSpPr txBox="1">
            <a:spLocks/>
          </p:cNvSpPr>
          <p:nvPr/>
        </p:nvSpPr>
        <p:spPr>
          <a:xfrm>
            <a:off x="367064" y="1942261"/>
            <a:ext cx="5112568" cy="809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400" noProof="0" dirty="0">
                <a:solidFill>
                  <a:srgbClr val="404040"/>
                </a:solidFill>
              </a:rPr>
              <a:t>Appui aux animations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2E229F-C63B-2192-83A1-4CD02987FE1A}"/>
              </a:ext>
            </a:extLst>
          </p:cNvPr>
          <p:cNvSpPr txBox="1">
            <a:spLocks/>
          </p:cNvSpPr>
          <p:nvPr/>
        </p:nvSpPr>
        <p:spPr>
          <a:xfrm>
            <a:off x="367064" y="3123126"/>
            <a:ext cx="8088001" cy="19660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interne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Retravail des visites guidées, pour créer des jeux de pistes enfants/ados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Repositionnement des visites guidées estivales – projets privés qui se développent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Organisation et financement de 4 sorties-nature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Optimisation des conventionnements : grilles et installation d’un stand pour le Festival Nature Climat Environnement ; fourniture d’électricité au Comité des fêtes d’Aubusson pour le Marché de Noël…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6772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6ADC4C-773C-AADC-AB88-5B6E7235D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12C11453-FDEC-5EDE-6E49-2DFAB11920A8}"/>
              </a:ext>
            </a:extLst>
          </p:cNvPr>
          <p:cNvSpPr txBox="1">
            <a:spLocks/>
          </p:cNvSpPr>
          <p:nvPr/>
        </p:nvSpPr>
        <p:spPr>
          <a:xfrm>
            <a:off x="529715" y="4296714"/>
            <a:ext cx="8451617" cy="2001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partenarial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Participation à et cofinancement de la carte touristique de Vassivière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Refonte du site internet partagé Creuse Tourisme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Optimisation de la communication : à l’initiative de la Mairie d’Aubusson, travail mutualisé de récolte des informations du territoire et de retransmission à l’Office de Tourisme comme centralisateur – à développer avec les autres communes 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853924C-52BE-8007-4ED5-DBE2B5987E5E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3AE0425-B9AD-A5D5-7A12-F1B9F4E67D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2248CD85-AA2B-F110-8416-91D5E24EA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4" y="918935"/>
            <a:ext cx="3960440" cy="709865"/>
          </a:xfrm>
        </p:spPr>
        <p:txBody>
          <a:bodyPr/>
          <a:lstStyle/>
          <a:p>
            <a:r>
              <a:rPr lang="fr-FR" sz="3600" noProof="0" dirty="0"/>
              <a:t>IV – Projets 2026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688F284-014B-D337-4C8B-8662CCAF0D55}"/>
              </a:ext>
            </a:extLst>
          </p:cNvPr>
          <p:cNvSpPr txBox="1">
            <a:spLocks/>
          </p:cNvSpPr>
          <p:nvPr/>
        </p:nvSpPr>
        <p:spPr>
          <a:xfrm>
            <a:off x="367064" y="1942261"/>
            <a:ext cx="5112568" cy="809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400" noProof="0" dirty="0">
                <a:solidFill>
                  <a:srgbClr val="404040"/>
                </a:solidFill>
              </a:rPr>
              <a:t>Promotion du territoire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72F911-6862-69AE-E1D0-60E727412151}"/>
              </a:ext>
            </a:extLst>
          </p:cNvPr>
          <p:cNvSpPr txBox="1">
            <a:spLocks/>
          </p:cNvSpPr>
          <p:nvPr/>
        </p:nvSpPr>
        <p:spPr>
          <a:xfrm>
            <a:off x="395608" y="2543105"/>
            <a:ext cx="8349352" cy="1693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interne</a:t>
            </a: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Éditions touristiques : guide touristique, carte touristique Creuse Grand Sud, circuits touristique Aubusson et Felletin (partenariats à envisager voire encarts publicitaires)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Passeport inter-sites à repenser</a:t>
            </a:r>
          </a:p>
        </p:txBody>
      </p:sp>
    </p:spTree>
    <p:extLst>
      <p:ext uri="{BB962C8B-B14F-4D97-AF65-F5344CB8AC3E}">
        <p14:creationId xmlns:p14="http://schemas.microsoft.com/office/powerpoint/2010/main" val="1820619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4B70CB-609E-E33F-8A3C-7DA7D63D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4793E55D-8E12-B7B4-1EB2-7A721BD73391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45C75A3-3399-BB22-1AA2-D340F04E80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45354FA6-9BFB-81E9-4455-097DB9BBC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757182"/>
            <a:ext cx="6343672" cy="709865"/>
          </a:xfrm>
        </p:spPr>
        <p:txBody>
          <a:bodyPr/>
          <a:lstStyle/>
          <a:p>
            <a:r>
              <a:rPr lang="fr-FR" sz="3600" noProof="0" dirty="0"/>
              <a:t>II – Rapport d’activité 2025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E88F3FD1-A51B-EFB4-5987-FA65414B93FB}"/>
              </a:ext>
            </a:extLst>
          </p:cNvPr>
          <p:cNvSpPr txBox="1">
            <a:spLocks/>
          </p:cNvSpPr>
          <p:nvPr/>
        </p:nvSpPr>
        <p:spPr>
          <a:xfrm>
            <a:off x="3995936" y="2331142"/>
            <a:ext cx="4312400" cy="3566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None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La convention d’objectifs et de moyens entre l’OT et la </a:t>
            </a:r>
            <a:r>
              <a:rPr lang="fr-FR" sz="2000" noProof="0" dirty="0" err="1">
                <a:solidFill>
                  <a:srgbClr val="404040"/>
                </a:solidFill>
              </a:rPr>
              <a:t>Comcom</a:t>
            </a:r>
            <a:r>
              <a:rPr lang="fr-FR" sz="2000" noProof="0" dirty="0">
                <a:solidFill>
                  <a:srgbClr val="404040"/>
                </a:solidFill>
              </a:rPr>
              <a:t> Creuse Grand Sud </a:t>
            </a:r>
          </a:p>
          <a:p>
            <a:pPr marL="457200" lvl="1" indent="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None/>
            </a:pPr>
            <a:r>
              <a:rPr lang="fr-FR" sz="1900" noProof="0" dirty="0">
                <a:solidFill>
                  <a:srgbClr val="404040"/>
                </a:solidFill>
              </a:rPr>
              <a:t>=&gt; missions </a:t>
            </a:r>
            <a:r>
              <a:rPr lang="fr-FR" sz="2000" noProof="0" dirty="0">
                <a:solidFill>
                  <a:srgbClr val="404040"/>
                </a:solidFill>
              </a:rPr>
              <a:t>déléguées</a:t>
            </a:r>
          </a:p>
          <a:p>
            <a:pPr lvl="1"/>
            <a:r>
              <a:rPr lang="fr-FR" sz="1700" noProof="0" dirty="0">
                <a:solidFill>
                  <a:srgbClr val="404040"/>
                </a:solidFill>
              </a:rPr>
              <a:t>Gestion d’équipements touristiques dont balisage des randonnées</a:t>
            </a:r>
          </a:p>
          <a:p>
            <a:pPr lvl="1"/>
            <a:r>
              <a:rPr lang="fr-FR" sz="1700" noProof="0" dirty="0">
                <a:solidFill>
                  <a:srgbClr val="404040"/>
                </a:solidFill>
              </a:rPr>
              <a:t>Recherche de financements : boutique et service réceptif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F8C8F5E-E318-8DFF-43A5-589F60F1C8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60" y="2996952"/>
            <a:ext cx="3392352" cy="254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582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C375E0-019A-11C6-97B1-0FA562A15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E214D3C-3647-28F6-F8FD-89EB16E97BF2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41063B-7CAA-9716-FD28-E7EA16FDA0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E565E45F-F435-A63D-6EB8-6DA96AECC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4" y="918935"/>
            <a:ext cx="3960440" cy="709865"/>
          </a:xfrm>
        </p:spPr>
        <p:txBody>
          <a:bodyPr/>
          <a:lstStyle/>
          <a:p>
            <a:r>
              <a:rPr lang="fr-FR" sz="3600" noProof="0" dirty="0"/>
              <a:t>IV – Projets 2026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133A6EC9-B03C-DD20-4BD8-32F2F2E1FE02}"/>
              </a:ext>
            </a:extLst>
          </p:cNvPr>
          <p:cNvSpPr txBox="1">
            <a:spLocks/>
          </p:cNvSpPr>
          <p:nvPr/>
        </p:nvSpPr>
        <p:spPr>
          <a:xfrm>
            <a:off x="367063" y="2187346"/>
            <a:ext cx="8277289" cy="809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400" noProof="0" dirty="0">
                <a:solidFill>
                  <a:srgbClr val="404040"/>
                </a:solidFill>
              </a:rPr>
              <a:t>Coordination du réseau des prestataires touristiques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CFF583-7149-D425-D91D-86298860AD48}"/>
              </a:ext>
            </a:extLst>
          </p:cNvPr>
          <p:cNvSpPr txBox="1">
            <a:spLocks/>
          </p:cNvSpPr>
          <p:nvPr/>
        </p:nvSpPr>
        <p:spPr>
          <a:xfrm>
            <a:off x="359055" y="2842396"/>
            <a:ext cx="8088001" cy="33084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de réseau institutionnel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Intervention à l’AG de la MONA et implication dans la </a:t>
            </a:r>
            <a:r>
              <a:rPr lang="fr-F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Com’Pro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Echanges avec le CRTNA, Creuse Tourisme et la CCCGS pour les données d’observation (positionnement marketing) et les pistes d’appui financier</a:t>
            </a:r>
          </a:p>
          <a:p>
            <a:pPr lvl="2" algn="just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Échanges réguliers avec les institutionnels du territoire, pour optimiser le service apporté aux acteurs du tourisme</a:t>
            </a: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(ex – transmission aux mairies d’un guide du nouvel élu, info et accompagnement aux secrétaires de mairie sur la déclaration des meublés =&gt; 2 meublés déclarés supplémentaires en une semaine =&gt; transmission d’information à la </a:t>
            </a:r>
            <a:r>
              <a:rPr lang="fr-FR" sz="1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Comcom</a:t>
            </a: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pour la MAJ du fichier TS, appui aux mairies dans leurs projets de développement [ex- St-Marc-à-Loubaud, projet de TA])</a:t>
            </a:r>
          </a:p>
          <a:p>
            <a:pPr lvl="2" algn="just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Contribution aux réflexions collectives </a:t>
            </a:r>
            <a:r>
              <a:rPr lang="fr-FR" sz="1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projet RESPIR, séminaire des mobilités, mobilisation sur l’étude de Creuse Tourisme,…</a:t>
            </a:r>
            <a:endParaRPr lang="fr-FR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1940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37BF03-F37C-95AC-A6D4-988898FFA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26576521-C637-A3AE-ACDE-2CC4814F84DD}"/>
              </a:ext>
            </a:extLst>
          </p:cNvPr>
          <p:cNvSpPr txBox="1">
            <a:spLocks/>
          </p:cNvSpPr>
          <p:nvPr/>
        </p:nvSpPr>
        <p:spPr>
          <a:xfrm>
            <a:off x="-108520" y="2013449"/>
            <a:ext cx="8088001" cy="2812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Premier événement professionnel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Une petite bourse aux documents locale, assortie de sessions d’information sur : </a:t>
            </a:r>
          </a:p>
          <a:p>
            <a:pPr lvl="3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taxe de séjour (animée par les services de la </a:t>
            </a:r>
            <a:r>
              <a:rPr lang="fr-F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Comcom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lvl="3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 référentiel hébergement durable (animée par Creuse Tourisme)</a:t>
            </a:r>
          </a:p>
          <a:p>
            <a:pPr lvl="3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services de l’Office de Tourisme (animée par l’équipe de l’Office de Tourisme)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7A5AAC1B-4035-60D1-90E8-ECF6A3AF74EE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2D0BC4-5E7C-7F9B-ADB6-0647576D85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1096C0DD-C844-69A3-0526-A6DDEFB66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4" y="918935"/>
            <a:ext cx="3960440" cy="709865"/>
          </a:xfrm>
        </p:spPr>
        <p:txBody>
          <a:bodyPr/>
          <a:lstStyle/>
          <a:p>
            <a:r>
              <a:rPr lang="fr-FR" sz="3600" noProof="0" dirty="0"/>
              <a:t>IV – Projets 2026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DC78F6DB-4063-ABA3-2764-DDDBCD888A6F}"/>
              </a:ext>
            </a:extLst>
          </p:cNvPr>
          <p:cNvSpPr txBox="1">
            <a:spLocks/>
          </p:cNvSpPr>
          <p:nvPr/>
        </p:nvSpPr>
        <p:spPr>
          <a:xfrm>
            <a:off x="-5704" y="4992524"/>
            <a:ext cx="8466136" cy="15677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Dans le cadre du DLA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 rencontres tout l’été pour recueillir les besoins de chacun et aboutir à une proposition de packs partenaires avec sessions de travail à l’automne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C07D8-3012-20BB-BA55-99A42F33E8A5}"/>
              </a:ext>
            </a:extLst>
          </p:cNvPr>
          <p:cNvSpPr txBox="1"/>
          <p:nvPr/>
        </p:nvSpPr>
        <p:spPr>
          <a:xfrm>
            <a:off x="-25152" y="4282750"/>
            <a:ext cx="7696252" cy="74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projet d’</a:t>
            </a:r>
            <a:r>
              <a:rPr lang="fr-FR" sz="1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éductour</a:t>
            </a:r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(automne ? Printemps 2027?)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4233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0F4C8-AAD6-5A87-208E-95AA509C6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A26BD00-53F7-28D4-40B8-40D31AE6A35E}"/>
              </a:ext>
            </a:extLst>
          </p:cNvPr>
          <p:cNvSpPr txBox="1">
            <a:spLocks/>
          </p:cNvSpPr>
          <p:nvPr/>
        </p:nvSpPr>
        <p:spPr>
          <a:xfrm>
            <a:off x="0" y="2276872"/>
            <a:ext cx="9001000" cy="2437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4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Gestion d’équipements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24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Une prise de réservation pour les gîtes qui continue et s’anticipe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Une expo 2026 d’une partie de la collection municipale (MTAP) avec vernissage et productions d’affiches et une prévision d’échanges autour de l’année 2027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0C0545A-5197-D1DB-926D-C5E861D1C5D7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D0A6B3-D5EC-B0B4-6749-4E325268F1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189D063B-090E-F7C4-929A-31A92ACDC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4" y="918935"/>
            <a:ext cx="3960440" cy="709865"/>
          </a:xfrm>
        </p:spPr>
        <p:txBody>
          <a:bodyPr/>
          <a:lstStyle/>
          <a:p>
            <a:r>
              <a:rPr lang="fr-FR" sz="3600" noProof="0" dirty="0"/>
              <a:t>IV – Projets 2026</a:t>
            </a:r>
          </a:p>
        </p:txBody>
      </p:sp>
    </p:spTree>
    <p:extLst>
      <p:ext uri="{BB962C8B-B14F-4D97-AF65-F5344CB8AC3E}">
        <p14:creationId xmlns:p14="http://schemas.microsoft.com/office/powerpoint/2010/main" val="28774085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8EF947-7A6A-AA91-4FCB-9D47B4CEE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1AD606EE-67F6-A1D6-2EC3-63B10808E27A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F230BD7-7012-1EE4-7299-E09A9576AA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271E9667-2506-E9B7-CA5B-1E7C4F935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5304" y="918935"/>
            <a:ext cx="3960440" cy="709865"/>
          </a:xfrm>
        </p:spPr>
        <p:txBody>
          <a:bodyPr/>
          <a:lstStyle/>
          <a:p>
            <a:r>
              <a:rPr lang="fr-FR" sz="3600" noProof="0" dirty="0"/>
              <a:t>IV – Projets 2026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96B15CE5-D0CD-883F-0490-35F414FA8F7F}"/>
              </a:ext>
            </a:extLst>
          </p:cNvPr>
          <p:cNvSpPr txBox="1">
            <a:spLocks/>
          </p:cNvSpPr>
          <p:nvPr/>
        </p:nvSpPr>
        <p:spPr>
          <a:xfrm>
            <a:off x="367063" y="2187346"/>
            <a:ext cx="8277289" cy="809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400" noProof="0" dirty="0">
                <a:solidFill>
                  <a:srgbClr val="404040"/>
                </a:solidFill>
              </a:rPr>
              <a:t>Recherche de financements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F38A61-5927-A2F3-49F9-21CD0C03C6CF}"/>
              </a:ext>
            </a:extLst>
          </p:cNvPr>
          <p:cNvSpPr txBox="1">
            <a:spLocks/>
          </p:cNvSpPr>
          <p:nvPr/>
        </p:nvSpPr>
        <p:spPr>
          <a:xfrm>
            <a:off x="367063" y="2996952"/>
            <a:ext cx="808800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Refonte de la boutique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Développement de produits identitaires du territoire, après le travail du DLA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64D860B-E7BB-09E7-6FD4-1BF860EC5E2F}"/>
              </a:ext>
            </a:extLst>
          </p:cNvPr>
          <p:cNvSpPr txBox="1">
            <a:spLocks/>
          </p:cNvSpPr>
          <p:nvPr/>
        </p:nvSpPr>
        <p:spPr>
          <a:xfrm>
            <a:off x="396807" y="4144834"/>
            <a:ext cx="8088001" cy="2380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Développement du service réceptif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Travail CSE prévu (en commençant par Michelin, partenariat PNR Millevaches et IPAMAC)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Projet Bridiers – conventions renforcées avec CSO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Participation au Challenge des Territoires d’ADN Tourisme (notoriété même si non sélectionné)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Piste 2027 : début de travail avec les petits groupes philantropes qui accèdent au territoire par la Cité : partenariat avec la Cité.</a:t>
            </a:r>
          </a:p>
          <a:p>
            <a:pPr lvl="2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5597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F649D-519C-0799-DF73-BB3E14636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B09CAA8-6273-2643-5472-75A5E3A57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64D104E-7518-9401-36B3-76BABB7D5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0D7403E4-F4FC-FE39-1F33-866E5AA9D9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89A2B34F-61A8-596B-12C1-BF3F07C91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D130DA-4438-CB0A-BAAB-96941FD4B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 useBgFill="1">
          <p:nvSpPr>
            <p:cNvPr id="23" name="Rectangle 22">
              <a:extLst>
                <a:ext uri="{FF2B5EF4-FFF2-40B4-BE49-F238E27FC236}">
                  <a16:creationId xmlns:a16="http://schemas.microsoft.com/office/drawing/2014/main" id="{E9AC9478-D8FA-4155-1962-1A7854737A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3C45F989-1D56-4622-9683-E9581D993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44B4466-D542-F0BB-2C7E-2C06D5310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00" y="1084822"/>
            <a:ext cx="7747888" cy="15305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fr-FR" sz="5400" noProof="0" dirty="0">
                <a:solidFill>
                  <a:schemeClr val="tx1"/>
                </a:solidFill>
              </a:rPr>
              <a:t>En parlant de recherche de financements…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7886711-3AAA-50D5-ADC1-6990754EE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18686" y="4166888"/>
            <a:ext cx="506627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3531B4-DAEC-1016-10B9-966D810B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94518" y="6391838"/>
            <a:ext cx="628649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Aft>
                <a:spcPts val="600"/>
              </a:spcAft>
            </a:pPr>
            <a:fld id="{A8914C09-1B4E-42DF-8628-4CA38BAC692B}" type="slidenum">
              <a:rPr lang="fr-FR" sz="900" noProof="0" smtClean="0">
                <a:solidFill>
                  <a:schemeClr val="accent1"/>
                </a:solidFill>
              </a:rPr>
              <a:pPr algn="r">
                <a:spcAft>
                  <a:spcPts val="600"/>
                </a:spcAft>
              </a:pPr>
              <a:t>54</a:t>
            </a:fld>
            <a:endParaRPr lang="fr-FR" sz="900" noProof="0" dirty="0">
              <a:solidFill>
                <a:schemeClr val="accent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564866-DDFF-C34A-27EB-A9D00F5678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97A709-D210-F18A-8B56-11B025CCDB66}"/>
              </a:ext>
            </a:extLst>
          </p:cNvPr>
          <p:cNvSpPr txBox="1">
            <a:spLocks/>
          </p:cNvSpPr>
          <p:nvPr/>
        </p:nvSpPr>
        <p:spPr>
          <a:xfrm>
            <a:off x="316444" y="3208193"/>
            <a:ext cx="8026265" cy="6386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dirty="0"/>
              <a:t>Proposition d’adhésions 2027</a:t>
            </a:r>
            <a:endParaRPr lang="fr-FR" sz="1800" b="1" noProof="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1B2CC13-B035-9B84-93AF-6F33D8D88DDB}"/>
              </a:ext>
            </a:extLst>
          </p:cNvPr>
          <p:cNvSpPr txBox="1">
            <a:spLocks/>
          </p:cNvSpPr>
          <p:nvPr/>
        </p:nvSpPr>
        <p:spPr>
          <a:xfrm>
            <a:off x="316444" y="4359284"/>
            <a:ext cx="8026265" cy="15305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dirty="0"/>
              <a:t>Représentants de la société civile : 15€</a:t>
            </a:r>
          </a:p>
          <a:p>
            <a:pPr algn="ctr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noProof="0" dirty="0"/>
              <a:t>Commerces : 20€ </a:t>
            </a:r>
            <a:r>
              <a:rPr lang="fr-FR" sz="1800" b="1" dirty="0"/>
              <a:t>dont fournisseurs boutique </a:t>
            </a:r>
          </a:p>
          <a:p>
            <a:pPr algn="ctr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noProof="0" dirty="0"/>
              <a:t>Socio-professionnels </a:t>
            </a:r>
            <a:r>
              <a:rPr lang="fr-FR" sz="1800" b="1" noProof="0" dirty="0"/>
              <a:t>: 30€</a:t>
            </a:r>
            <a:endParaRPr lang="fr-FR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325208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D89CBA-2368-1C1A-689E-448E86F44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95B96E2-FD07-8CC6-CDB0-CD0BE4124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70A6ED-C959-FD42-7A4E-3C85E6683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46867CA-07F3-B40C-15A1-D9EB6800B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8B266B1-FD62-39CC-ABE1-5E3F05216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E5B8B35-0201-6BD0-EE4B-B23EB75B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 useBgFill="1">
          <p:nvSpPr>
            <p:cNvPr id="23" name="Rectangle 22">
              <a:extLst>
                <a:ext uri="{FF2B5EF4-FFF2-40B4-BE49-F238E27FC236}">
                  <a16:creationId xmlns:a16="http://schemas.microsoft.com/office/drawing/2014/main" id="{DBB3F99D-49F0-BD52-67E1-A0C3A1BFA0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6C3E2C64-0314-A1B9-ECF1-9D8817D7F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5A7F8F23-F00E-382B-50D9-ABE5C1F3B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836477"/>
            <a:ext cx="7848872" cy="97097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fr-FR" sz="5400" dirty="0">
                <a:solidFill>
                  <a:schemeClr val="tx1"/>
                </a:solidFill>
              </a:rPr>
              <a:t>V</a:t>
            </a:r>
            <a:r>
              <a:rPr lang="fr-FR" sz="5400" noProof="0" dirty="0">
                <a:solidFill>
                  <a:schemeClr val="tx1"/>
                </a:solidFill>
              </a:rPr>
              <a:t> – Budget prévisionnel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5F492144-5B06-0627-F784-9FA218301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378" y="4293441"/>
            <a:ext cx="6619243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fr-FR" sz="1700" cap="all" noProof="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BENJAMIN SIMONS, TRÉSORIER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23503C3-7EB8-E104-65D4-9F728DCE7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18686" y="4166888"/>
            <a:ext cx="506627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BC51E13-D8D5-D2B7-53C7-87969289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94518" y="6391838"/>
            <a:ext cx="628649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Aft>
                <a:spcPts val="600"/>
              </a:spcAft>
            </a:pPr>
            <a:fld id="{A8914C09-1B4E-42DF-8628-4CA38BAC692B}" type="slidenum">
              <a:rPr lang="fr-FR" sz="900" noProof="0" smtClean="0">
                <a:solidFill>
                  <a:schemeClr val="accent1"/>
                </a:solidFill>
              </a:rPr>
              <a:pPr algn="r">
                <a:spcAft>
                  <a:spcPts val="600"/>
                </a:spcAft>
              </a:pPr>
              <a:t>55</a:t>
            </a:fld>
            <a:endParaRPr lang="fr-FR" sz="900" noProof="0" dirty="0">
              <a:solidFill>
                <a:schemeClr val="accent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0960E6-2C71-9022-9737-AA375BC8E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613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26D2F-96C0-1730-1E08-81091CBDF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2056239-CD02-7572-2492-A0AEF163D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0432" y="6339134"/>
            <a:ext cx="504056" cy="382341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56</a:t>
            </a:fld>
            <a:endParaRPr lang="fr-FR" noProof="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C5D13D7-82DF-E56D-1CEC-2F4403948A36}"/>
              </a:ext>
            </a:extLst>
          </p:cNvPr>
          <p:cNvSpPr txBox="1">
            <a:spLocks/>
          </p:cNvSpPr>
          <p:nvPr/>
        </p:nvSpPr>
        <p:spPr bwMode="gray">
          <a:xfrm>
            <a:off x="683568" y="620688"/>
            <a:ext cx="9144000" cy="5290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/>
              <a:t>Fonctionnement</a:t>
            </a:r>
            <a:endParaRPr lang="fr-FR" sz="2800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E458A10-53E9-5CF2-250E-4985A8D56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639615"/>
              </p:ext>
            </p:extLst>
          </p:nvPr>
        </p:nvGraphicFramePr>
        <p:xfrm>
          <a:off x="107504" y="1383731"/>
          <a:ext cx="8856985" cy="49138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20437">
                  <a:extLst>
                    <a:ext uri="{9D8B030D-6E8A-4147-A177-3AD203B41FA5}">
                      <a16:colId xmlns:a16="http://schemas.microsoft.com/office/drawing/2014/main" val="2739341821"/>
                    </a:ext>
                  </a:extLst>
                </a:gridCol>
                <a:gridCol w="1023979">
                  <a:extLst>
                    <a:ext uri="{9D8B030D-6E8A-4147-A177-3AD203B41FA5}">
                      <a16:colId xmlns:a16="http://schemas.microsoft.com/office/drawing/2014/main" val="157770103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64401502"/>
                    </a:ext>
                  </a:extLst>
                </a:gridCol>
                <a:gridCol w="2077657">
                  <a:extLst>
                    <a:ext uri="{9D8B030D-6E8A-4147-A177-3AD203B41FA5}">
                      <a16:colId xmlns:a16="http://schemas.microsoft.com/office/drawing/2014/main" val="3984028723"/>
                    </a:ext>
                  </a:extLst>
                </a:gridCol>
                <a:gridCol w="1085408">
                  <a:extLst>
                    <a:ext uri="{9D8B030D-6E8A-4147-A177-3AD203B41FA5}">
                      <a16:colId xmlns:a16="http://schemas.microsoft.com/office/drawing/2014/main" val="2804768962"/>
                    </a:ext>
                  </a:extLst>
                </a:gridCol>
                <a:gridCol w="1085408">
                  <a:extLst>
                    <a:ext uri="{9D8B030D-6E8A-4147-A177-3AD203B41FA5}">
                      <a16:colId xmlns:a16="http://schemas.microsoft.com/office/drawing/2014/main" val="1165677251"/>
                    </a:ext>
                  </a:extLst>
                </a:gridCol>
              </a:tblGrid>
              <a:tr h="118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</a:rPr>
                        <a:t>Charges</a:t>
                      </a:r>
                      <a:endParaRPr lang="fr-F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n-lt"/>
                        </a:rPr>
                        <a:t>2026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Recettes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38413" marR="38413" marT="0" marB="0"/>
                </a:tc>
                <a:extLst>
                  <a:ext uri="{0D108BD9-81ED-4DB2-BD59-A6C34878D82A}">
                    <a16:rowId xmlns:a16="http://schemas.microsoft.com/office/drawing/2014/main" val="3747034784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Elec, eau, chauffage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15 000€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20 000€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Subvention CC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185 000€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185 000€</a:t>
                      </a: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3129949966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Produits d'entretien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200€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Taxe de séjour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50 000€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47 000€</a:t>
                      </a: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159220992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Petit équipement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3 000€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2 900€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Intérêts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900€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0 €</a:t>
                      </a: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1260390587"/>
                  </a:ext>
                </a:extLst>
              </a:tr>
              <a:tr h="2814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Fournitures administratives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3 000€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2 800€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Adhésions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1 200€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1 000€</a:t>
                      </a: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467431942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Location TPE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350€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 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3009468582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Logiciel compta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734€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 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4196092148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Alarme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2 250€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2 200€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3061003958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Maintenance extincteurs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3535049280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Entretien et réparations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600€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348318130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Assurances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2 745€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2 750€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973564756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Honoraires comptable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6 500€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5 900 €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735071217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Honoraires CAC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4 500€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3 800€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202934176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Outils numériques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1 810€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2 800€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004271154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Abonnements presse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4141597588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Frais de mission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5 000€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3 200€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1139159874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</a:rPr>
                        <a:t>Frais de réception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1 200€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518160369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</a:rPr>
                        <a:t>Frais de bouche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250€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647179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9480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70149-9134-D7BE-0D73-C8CA5237D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452FC75-F01C-A07F-04A3-6605BE4A1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6356350"/>
            <a:ext cx="360040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57</a:t>
            </a:fld>
            <a:endParaRPr lang="fr-FR" noProof="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EFFCAA-00F6-C927-F890-3CD886701E68}"/>
              </a:ext>
            </a:extLst>
          </p:cNvPr>
          <p:cNvSpPr txBox="1">
            <a:spLocks/>
          </p:cNvSpPr>
          <p:nvPr/>
        </p:nvSpPr>
        <p:spPr bwMode="gray">
          <a:xfrm>
            <a:off x="683568" y="620688"/>
            <a:ext cx="9144000" cy="5290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/>
              <a:t>Fonctionnement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AE73EF-7D67-E7D6-A91A-9A8CD4A74B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486595"/>
              </p:ext>
            </p:extLst>
          </p:nvPr>
        </p:nvGraphicFramePr>
        <p:xfrm>
          <a:off x="251520" y="1268760"/>
          <a:ext cx="8460940" cy="41491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73934182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57770103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77445579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984028723"/>
                    </a:ext>
                  </a:extLst>
                </a:gridCol>
                <a:gridCol w="1055819">
                  <a:extLst>
                    <a:ext uri="{9D8B030D-6E8A-4147-A177-3AD203B41FA5}">
                      <a16:colId xmlns:a16="http://schemas.microsoft.com/office/drawing/2014/main" val="2804768962"/>
                    </a:ext>
                  </a:extLst>
                </a:gridCol>
                <a:gridCol w="996409">
                  <a:extLst>
                    <a:ext uri="{9D8B030D-6E8A-4147-A177-3AD203B41FA5}">
                      <a16:colId xmlns:a16="http://schemas.microsoft.com/office/drawing/2014/main" val="1830366837"/>
                    </a:ext>
                  </a:extLst>
                </a:gridCol>
              </a:tblGrid>
              <a:tr h="1187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</a:rPr>
                        <a:t>Charges</a:t>
                      </a:r>
                      <a:endParaRPr lang="fr-F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+mn-lt"/>
                        </a:rPr>
                        <a:t>2026</a:t>
                      </a: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</a:rPr>
                        <a:t>Recettes</a:t>
                      </a:r>
                      <a:endParaRPr lang="fr-F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2026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38413" marR="38413" marT="0" marB="0"/>
                </a:tc>
                <a:extLst>
                  <a:ext uri="{0D108BD9-81ED-4DB2-BD59-A6C34878D82A}">
                    <a16:rowId xmlns:a16="http://schemas.microsoft.com/office/drawing/2014/main" val="3747034784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</a:rPr>
                        <a:t>Frais de télécommunications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3 160€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3 000 €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extLst>
                  <a:ext uri="{0D108BD9-81ED-4DB2-BD59-A6C34878D82A}">
                    <a16:rowId xmlns:a16="http://schemas.microsoft.com/office/drawing/2014/main" val="1645657192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Frais postaux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1 300€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1 200€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extLst>
                  <a:ext uri="{0D108BD9-81ED-4DB2-BD59-A6C34878D82A}">
                    <a16:rowId xmlns:a16="http://schemas.microsoft.com/office/drawing/2014/main" val="1155548848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Services bancaires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65€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246309518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Frais TPE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150€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89801093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Frais </a:t>
                      </a:r>
                      <a:r>
                        <a:rPr lang="fr-FR" sz="1600" b="0" dirty="0" err="1">
                          <a:effectLst/>
                          <a:latin typeface="+mn-lt"/>
                        </a:rPr>
                        <a:t>Elloha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170€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1942656460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Frais ANCV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1186369448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Cotisations, adhésions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2 800€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2 600€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4086992615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Formation professionnelle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800€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752€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79530474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Médecine du travail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750€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691€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4263419212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Salaires et cotisations patronales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220 000€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205 700€</a:t>
                      </a: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1924978949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Chèques cadeaux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1 400€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1 400€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145181143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Formation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3 000€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3202926204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Provision pour retraites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13 000€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3606669889"/>
                  </a:ext>
                </a:extLst>
              </a:tr>
              <a:tr h="11876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TOTAUX 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294 064€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264 933€</a:t>
                      </a:r>
                    </a:p>
                  </a:txBody>
                  <a:tcPr marL="38413" marR="384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237 100€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413" marR="38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233 000€</a:t>
                      </a:r>
                    </a:p>
                  </a:txBody>
                  <a:tcPr marL="38413" marR="38413" marT="0" marB="0" anchor="ctr"/>
                </a:tc>
                <a:extLst>
                  <a:ext uri="{0D108BD9-81ED-4DB2-BD59-A6C34878D82A}">
                    <a16:rowId xmlns:a16="http://schemas.microsoft.com/office/drawing/2014/main" val="2866437931"/>
                  </a:ext>
                </a:extLst>
              </a:tr>
            </a:tbl>
          </a:graphicData>
        </a:graphic>
      </p:graphicFrame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BA3E2BA0-A6BF-62E0-D5C1-C9874A856920}"/>
              </a:ext>
            </a:extLst>
          </p:cNvPr>
          <p:cNvSpPr txBox="1">
            <a:spLocks/>
          </p:cNvSpPr>
          <p:nvPr/>
        </p:nvSpPr>
        <p:spPr>
          <a:xfrm>
            <a:off x="3007778" y="6425156"/>
            <a:ext cx="5776690" cy="702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b="1" i="1" u="sng" noProof="0" dirty="0">
                <a:solidFill>
                  <a:srgbClr val="7030A0"/>
                </a:solidFill>
              </a:rPr>
              <a:t>À retenir</a:t>
            </a:r>
            <a:r>
              <a:rPr lang="fr-FR" sz="2000" b="1" i="1" noProof="0" dirty="0">
                <a:solidFill>
                  <a:srgbClr val="7030A0"/>
                </a:solidFill>
              </a:rPr>
              <a:t> : - 56 964€ (-31 933€)</a:t>
            </a:r>
            <a:endParaRPr lang="fr-FR" sz="1600" b="1" i="1" noProof="0" dirty="0">
              <a:solidFill>
                <a:srgbClr val="7030A0"/>
              </a:solidFill>
            </a:endParaRP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27CC814B-CDB7-1C69-430E-7F1E1F31DD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701262"/>
              </p:ext>
            </p:extLst>
          </p:nvPr>
        </p:nvGraphicFramePr>
        <p:xfrm>
          <a:off x="5382344" y="1844824"/>
          <a:ext cx="3222104" cy="2091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9955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4BDA8-9D7D-572E-9FD9-4DDD3B743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9538A7C-AB23-D185-DDE5-22793342D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6356350"/>
            <a:ext cx="360040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58</a:t>
            </a:fld>
            <a:endParaRPr lang="fr-FR" noProof="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F710DD1-1CA1-7BF3-C13C-125B190BFC58}"/>
              </a:ext>
            </a:extLst>
          </p:cNvPr>
          <p:cNvSpPr txBox="1">
            <a:spLocks/>
          </p:cNvSpPr>
          <p:nvPr/>
        </p:nvSpPr>
        <p:spPr bwMode="gray">
          <a:xfrm>
            <a:off x="683568" y="620688"/>
            <a:ext cx="9144000" cy="5290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/>
              <a:t>Actions de l’Office de Tourisme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D28DE433-CCBC-D7F5-F777-7E31AC7E69DF}"/>
              </a:ext>
            </a:extLst>
          </p:cNvPr>
          <p:cNvSpPr txBox="1">
            <a:spLocks/>
          </p:cNvSpPr>
          <p:nvPr/>
        </p:nvSpPr>
        <p:spPr>
          <a:xfrm>
            <a:off x="2699792" y="3573016"/>
            <a:ext cx="5776690" cy="702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b="1" i="1" u="sng" noProof="0" dirty="0">
                <a:solidFill>
                  <a:schemeClr val="bg1"/>
                </a:solidFill>
              </a:rPr>
              <a:t>À retenir</a:t>
            </a:r>
            <a:r>
              <a:rPr lang="fr-FR" sz="2000" b="1" i="1" noProof="0" dirty="0">
                <a:solidFill>
                  <a:schemeClr val="bg1"/>
                </a:solidFill>
              </a:rPr>
              <a:t> : + 31 880€ (+30 950€)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E1AD6CE-3695-F8E2-51C8-2B8422C3C8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038989"/>
              </p:ext>
            </p:extLst>
          </p:nvPr>
        </p:nvGraphicFramePr>
        <p:xfrm>
          <a:off x="249811" y="1124744"/>
          <a:ext cx="8568953" cy="23296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86527">
                  <a:extLst>
                    <a:ext uri="{9D8B030D-6E8A-4147-A177-3AD203B41FA5}">
                      <a16:colId xmlns:a16="http://schemas.microsoft.com/office/drawing/2014/main" val="2309829571"/>
                    </a:ext>
                  </a:extLst>
                </a:gridCol>
                <a:gridCol w="942605">
                  <a:extLst>
                    <a:ext uri="{9D8B030D-6E8A-4147-A177-3AD203B41FA5}">
                      <a16:colId xmlns:a16="http://schemas.microsoft.com/office/drawing/2014/main" val="4081186504"/>
                    </a:ext>
                  </a:extLst>
                </a:gridCol>
                <a:gridCol w="942605">
                  <a:extLst>
                    <a:ext uri="{9D8B030D-6E8A-4147-A177-3AD203B41FA5}">
                      <a16:colId xmlns:a16="http://schemas.microsoft.com/office/drawing/2014/main" val="3269094108"/>
                    </a:ext>
                  </a:extLst>
                </a:gridCol>
                <a:gridCol w="2741000">
                  <a:extLst>
                    <a:ext uri="{9D8B030D-6E8A-4147-A177-3AD203B41FA5}">
                      <a16:colId xmlns:a16="http://schemas.microsoft.com/office/drawing/2014/main" val="1295640437"/>
                    </a:ext>
                  </a:extLst>
                </a:gridCol>
                <a:gridCol w="1028108">
                  <a:extLst>
                    <a:ext uri="{9D8B030D-6E8A-4147-A177-3AD203B41FA5}">
                      <a16:colId xmlns:a16="http://schemas.microsoft.com/office/drawing/2014/main" val="2558196433"/>
                    </a:ext>
                  </a:extLst>
                </a:gridCol>
                <a:gridCol w="1028108">
                  <a:extLst>
                    <a:ext uri="{9D8B030D-6E8A-4147-A177-3AD203B41FA5}">
                      <a16:colId xmlns:a16="http://schemas.microsoft.com/office/drawing/2014/main" val="1545166365"/>
                    </a:ext>
                  </a:extLst>
                </a:gridCol>
              </a:tblGrid>
              <a:tr h="164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</a:rPr>
                        <a:t>Charges</a:t>
                      </a:r>
                      <a:endParaRPr lang="fr-F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</a:rPr>
                        <a:t>Recettes</a:t>
                      </a:r>
                      <a:endParaRPr lang="fr-F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46963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Achats boutique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1 000€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Ventes boutique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4 000€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5 200€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0874727"/>
                  </a:ext>
                </a:extLst>
              </a:tr>
              <a:tr h="350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Sorties nature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600€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Inscription sorties nature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100€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16754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Site internet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1 800€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1 800€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Entrées MTAP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15 000€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16 000€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1969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Éditions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8 000€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2 700€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Visites guidées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3 100€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1 000€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4331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Terra Aventura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3 500€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3 000€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Service réceptif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20 580€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10 000€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5899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Exposition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Gîtes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4 000€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8 000€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46930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Commission billetteries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0€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5054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TOTAUX 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+mn-lt"/>
                        </a:rPr>
                        <a:t>14 900€</a:t>
                      </a:r>
                      <a:endParaRPr lang="fr-F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10 150€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46 780€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41 100€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4410674"/>
                  </a:ext>
                </a:extLst>
              </a:tr>
            </a:tbl>
          </a:graphicData>
        </a:graphic>
      </p:graphicFrame>
      <p:sp>
        <p:nvSpPr>
          <p:cNvPr id="6" name="Titre 1">
            <a:extLst>
              <a:ext uri="{FF2B5EF4-FFF2-40B4-BE49-F238E27FC236}">
                <a16:creationId xmlns:a16="http://schemas.microsoft.com/office/drawing/2014/main" id="{93E86296-123C-8A2B-7790-27B8F61206DD}"/>
              </a:ext>
            </a:extLst>
          </p:cNvPr>
          <p:cNvSpPr txBox="1">
            <a:spLocks/>
          </p:cNvSpPr>
          <p:nvPr/>
        </p:nvSpPr>
        <p:spPr>
          <a:xfrm>
            <a:off x="-2556792" y="4149080"/>
            <a:ext cx="9144000" cy="529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solidFill>
                  <a:schemeClr val="bg1"/>
                </a:solidFill>
              </a:rPr>
              <a:t>Investissement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729765C-4A01-3CEF-9729-D9593EFFC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836499"/>
              </p:ext>
            </p:extLst>
          </p:nvPr>
        </p:nvGraphicFramePr>
        <p:xfrm>
          <a:off x="249811" y="4678114"/>
          <a:ext cx="8714677" cy="18793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5179">
                  <a:extLst>
                    <a:ext uri="{9D8B030D-6E8A-4147-A177-3AD203B41FA5}">
                      <a16:colId xmlns:a16="http://schemas.microsoft.com/office/drawing/2014/main" val="1803120113"/>
                    </a:ext>
                  </a:extLst>
                </a:gridCol>
                <a:gridCol w="968898">
                  <a:extLst>
                    <a:ext uri="{9D8B030D-6E8A-4147-A177-3AD203B41FA5}">
                      <a16:colId xmlns:a16="http://schemas.microsoft.com/office/drawing/2014/main" val="426014094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924173393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104175883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1021952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400399476"/>
                    </a:ext>
                  </a:extLst>
                </a:gridCol>
              </a:tblGrid>
              <a:tr h="34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Charges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Recettes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3638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Logiciel Aloa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3 126€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Autofinancement sur réserves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3 126€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7 300€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0127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Logiciel 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6 800€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6 800€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9459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Changement centrale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9931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TOTAUX 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3 126€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7 300€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 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</a:rPr>
                        <a:t>3 126€</a:t>
                      </a:r>
                      <a:endParaRPr lang="fr-FR" sz="16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7 300€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4524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15757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5FCD-0182-9093-DBC0-E59720106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C3EF4A2-9CE4-B5D6-589C-253BE23CA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4448" y="6356350"/>
            <a:ext cx="360040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59</a:t>
            </a:fld>
            <a:endParaRPr lang="fr-FR" noProof="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7C6F0A4-F962-D5D2-E407-2980F477751C}"/>
              </a:ext>
            </a:extLst>
          </p:cNvPr>
          <p:cNvSpPr txBox="1">
            <a:spLocks/>
          </p:cNvSpPr>
          <p:nvPr/>
        </p:nvSpPr>
        <p:spPr bwMode="gray">
          <a:xfrm>
            <a:off x="683568" y="620688"/>
            <a:ext cx="9144000" cy="5290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/>
              <a:t>Déficit prévisionnel pris sur fonds propres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CA0AB5D-C697-A339-1C92-34F702DDB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685593"/>
              </p:ext>
            </p:extLst>
          </p:nvPr>
        </p:nvGraphicFramePr>
        <p:xfrm>
          <a:off x="107504" y="1276833"/>
          <a:ext cx="8568951" cy="5418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95314">
                  <a:extLst>
                    <a:ext uri="{9D8B030D-6E8A-4147-A177-3AD203B41FA5}">
                      <a16:colId xmlns:a16="http://schemas.microsoft.com/office/drawing/2014/main" val="2245491819"/>
                    </a:ext>
                  </a:extLst>
                </a:gridCol>
                <a:gridCol w="1153259">
                  <a:extLst>
                    <a:ext uri="{9D8B030D-6E8A-4147-A177-3AD203B41FA5}">
                      <a16:colId xmlns:a16="http://schemas.microsoft.com/office/drawing/2014/main" val="1198329803"/>
                    </a:ext>
                  </a:extLst>
                </a:gridCol>
                <a:gridCol w="1682599">
                  <a:extLst>
                    <a:ext uri="{9D8B030D-6E8A-4147-A177-3AD203B41FA5}">
                      <a16:colId xmlns:a16="http://schemas.microsoft.com/office/drawing/2014/main" val="806829703"/>
                    </a:ext>
                  </a:extLst>
                </a:gridCol>
                <a:gridCol w="1682599">
                  <a:extLst>
                    <a:ext uri="{9D8B030D-6E8A-4147-A177-3AD203B41FA5}">
                      <a16:colId xmlns:a16="http://schemas.microsoft.com/office/drawing/2014/main" val="2077022277"/>
                    </a:ext>
                  </a:extLst>
                </a:gridCol>
                <a:gridCol w="1155180">
                  <a:extLst>
                    <a:ext uri="{9D8B030D-6E8A-4147-A177-3AD203B41FA5}">
                      <a16:colId xmlns:a16="http://schemas.microsoft.com/office/drawing/2014/main" val="1860996845"/>
                    </a:ext>
                  </a:extLst>
                </a:gridCol>
              </a:tblGrid>
              <a:tr h="16446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</a:rPr>
                        <a:t>Charges</a:t>
                      </a:r>
                      <a:endParaRPr lang="fr-F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  <a:latin typeface="+mn-lt"/>
                        </a:rPr>
                        <a:t>Recettes</a:t>
                      </a:r>
                      <a:endParaRPr lang="fr-FR" sz="1800" dirty="0"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+mn-lt"/>
                        </a:rPr>
                        <a:t>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+mn-lt"/>
                        </a:rPr>
                        <a:t>2025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4421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TOTAUX 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  <a:latin typeface="+mn-lt"/>
                        </a:rPr>
                        <a:t>22 084€</a:t>
                      </a:r>
                      <a:endParaRPr lang="fr-FR" sz="14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2 383€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1539343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918E69A-038D-822A-3D15-3FC8B7387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229766"/>
              </p:ext>
            </p:extLst>
          </p:nvPr>
        </p:nvGraphicFramePr>
        <p:xfrm>
          <a:off x="208668" y="2290720"/>
          <a:ext cx="8568951" cy="65741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411004">
                  <a:extLst>
                    <a:ext uri="{9D8B030D-6E8A-4147-A177-3AD203B41FA5}">
                      <a16:colId xmlns:a16="http://schemas.microsoft.com/office/drawing/2014/main" val="8041548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927626883"/>
                    </a:ext>
                  </a:extLst>
                </a:gridCol>
                <a:gridCol w="1669535">
                  <a:extLst>
                    <a:ext uri="{9D8B030D-6E8A-4147-A177-3AD203B41FA5}">
                      <a16:colId xmlns:a16="http://schemas.microsoft.com/office/drawing/2014/main" val="120060482"/>
                    </a:ext>
                  </a:extLst>
                </a:gridCol>
                <a:gridCol w="1880898">
                  <a:extLst>
                    <a:ext uri="{9D8B030D-6E8A-4147-A177-3AD203B41FA5}">
                      <a16:colId xmlns:a16="http://schemas.microsoft.com/office/drawing/2014/main" val="1277701533"/>
                    </a:ext>
                  </a:extLst>
                </a:gridCol>
                <a:gridCol w="1011669">
                  <a:extLst>
                    <a:ext uri="{9D8B030D-6E8A-4147-A177-3AD203B41FA5}">
                      <a16:colId xmlns:a16="http://schemas.microsoft.com/office/drawing/2014/main" val="2971163736"/>
                    </a:ext>
                  </a:extLst>
                </a:gridCol>
                <a:gridCol w="1011669">
                  <a:extLst>
                    <a:ext uri="{9D8B030D-6E8A-4147-A177-3AD203B41FA5}">
                      <a16:colId xmlns:a16="http://schemas.microsoft.com/office/drawing/2014/main" val="18202423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Charges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Recettes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6921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TOTAUX 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312 090€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283 783€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 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</a:rPr>
                        <a:t>312 090€</a:t>
                      </a:r>
                      <a:endParaRPr lang="fr-F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283 783€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9449429"/>
                  </a:ext>
                </a:extLst>
              </a:tr>
            </a:tbl>
          </a:graphicData>
        </a:graphic>
      </p:graphicFrame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CD692181-BB2F-E06D-91B8-0B0E3BA2E38D}"/>
              </a:ext>
            </a:extLst>
          </p:cNvPr>
          <p:cNvSpPr txBox="1">
            <a:spLocks/>
          </p:cNvSpPr>
          <p:nvPr/>
        </p:nvSpPr>
        <p:spPr>
          <a:xfrm>
            <a:off x="578183" y="3271264"/>
            <a:ext cx="8026265" cy="6386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b="1" dirty="0">
                <a:solidFill>
                  <a:schemeClr val="bg1"/>
                </a:solidFill>
              </a:rPr>
              <a:t>Approbation du budget prévisionnel</a:t>
            </a:r>
            <a:endParaRPr lang="fr-FR" sz="18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447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4AE335-848D-B6FE-FBE8-6B0D33101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D1DE3271-DD99-4DEF-AF9F-84397884C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06A31CE-F9B6-4BA2-8685-60F3524D0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706465" y="1335800"/>
            <a:ext cx="6053670" cy="4186400"/>
          </a:xfrm>
          <a:custGeom>
            <a:avLst/>
            <a:gdLst>
              <a:gd name="connsiteX0" fmla="*/ 6053670 w 6053670"/>
              <a:gd name="connsiteY0" fmla="*/ 1098 h 5581866"/>
              <a:gd name="connsiteX1" fmla="*/ 6053670 w 6053670"/>
              <a:gd name="connsiteY1" fmla="*/ 514028 h 5581866"/>
              <a:gd name="connsiteX2" fmla="*/ 6053670 w 6053670"/>
              <a:gd name="connsiteY2" fmla="*/ 1254558 h 5581866"/>
              <a:gd name="connsiteX3" fmla="*/ 6053670 w 6053670"/>
              <a:gd name="connsiteY3" fmla="*/ 5581866 h 5581866"/>
              <a:gd name="connsiteX4" fmla="*/ 0 w 6053670"/>
              <a:gd name="connsiteY4" fmla="*/ 5581866 h 5581866"/>
              <a:gd name="connsiteX5" fmla="*/ 0 w 6053670"/>
              <a:gd name="connsiteY5" fmla="*/ 1249853 h 5581866"/>
              <a:gd name="connsiteX6" fmla="*/ 0 w 6053670"/>
              <a:gd name="connsiteY6" fmla="*/ 514028 h 5581866"/>
              <a:gd name="connsiteX7" fmla="*/ 0 w 6053670"/>
              <a:gd name="connsiteY7" fmla="*/ 0 h 5581866"/>
              <a:gd name="connsiteX8" fmla="*/ 35717 w 6053670"/>
              <a:gd name="connsiteY8" fmla="*/ 5488 h 5581866"/>
              <a:gd name="connsiteX9" fmla="*/ 140445 w 6053670"/>
              <a:gd name="connsiteY9" fmla="*/ 21641 h 5581866"/>
              <a:gd name="connsiteX10" fmla="*/ 216722 w 6053670"/>
              <a:gd name="connsiteY10" fmla="*/ 32932 h 5581866"/>
              <a:gd name="connsiteX11" fmla="*/ 307527 w 6053670"/>
              <a:gd name="connsiteY11" fmla="*/ 44850 h 5581866"/>
              <a:gd name="connsiteX12" fmla="*/ 415282 w 6053670"/>
              <a:gd name="connsiteY12" fmla="*/ 59121 h 5581866"/>
              <a:gd name="connsiteX13" fmla="*/ 534539 w 6053670"/>
              <a:gd name="connsiteY13" fmla="*/ 74175 h 5581866"/>
              <a:gd name="connsiteX14" fmla="*/ 668931 w 6053670"/>
              <a:gd name="connsiteY14" fmla="*/ 90014 h 5581866"/>
              <a:gd name="connsiteX15" fmla="*/ 815430 w 6053670"/>
              <a:gd name="connsiteY15" fmla="*/ 106794 h 5581866"/>
              <a:gd name="connsiteX16" fmla="*/ 974641 w 6053670"/>
              <a:gd name="connsiteY16" fmla="*/ 123574 h 5581866"/>
              <a:gd name="connsiteX17" fmla="*/ 1144144 w 6053670"/>
              <a:gd name="connsiteY17" fmla="*/ 140667 h 5581866"/>
              <a:gd name="connsiteX18" fmla="*/ 1326965 w 6053670"/>
              <a:gd name="connsiteY18" fmla="*/ 156506 h 5581866"/>
              <a:gd name="connsiteX19" fmla="*/ 1518261 w 6053670"/>
              <a:gd name="connsiteY19" fmla="*/ 171717 h 5581866"/>
              <a:gd name="connsiteX20" fmla="*/ 1720453 w 6053670"/>
              <a:gd name="connsiteY20" fmla="*/ 185518 h 5581866"/>
              <a:gd name="connsiteX21" fmla="*/ 1931121 w 6053670"/>
              <a:gd name="connsiteY21" fmla="*/ 198690 h 5581866"/>
              <a:gd name="connsiteX22" fmla="*/ 2150869 w 6053670"/>
              <a:gd name="connsiteY22" fmla="*/ 211079 h 5581866"/>
              <a:gd name="connsiteX23" fmla="*/ 2263467 w 6053670"/>
              <a:gd name="connsiteY23" fmla="*/ 215470 h 5581866"/>
              <a:gd name="connsiteX24" fmla="*/ 2378487 w 6053670"/>
              <a:gd name="connsiteY24" fmla="*/ 220332 h 5581866"/>
              <a:gd name="connsiteX25" fmla="*/ 2495323 w 6053670"/>
              <a:gd name="connsiteY25" fmla="*/ 224879 h 5581866"/>
              <a:gd name="connsiteX26" fmla="*/ 2612764 w 6053670"/>
              <a:gd name="connsiteY26" fmla="*/ 227859 h 5581866"/>
              <a:gd name="connsiteX27" fmla="*/ 2732627 w 6053670"/>
              <a:gd name="connsiteY27" fmla="*/ 230525 h 5581866"/>
              <a:gd name="connsiteX28" fmla="*/ 2853700 w 6053670"/>
              <a:gd name="connsiteY28" fmla="*/ 233348 h 5581866"/>
              <a:gd name="connsiteX29" fmla="*/ 2977195 w 6053670"/>
              <a:gd name="connsiteY29" fmla="*/ 235229 h 5581866"/>
              <a:gd name="connsiteX30" fmla="*/ 3101900 w 6053670"/>
              <a:gd name="connsiteY30" fmla="*/ 235229 h 5581866"/>
              <a:gd name="connsiteX31" fmla="*/ 3227817 w 6053670"/>
              <a:gd name="connsiteY31" fmla="*/ 236170 h 5581866"/>
              <a:gd name="connsiteX32" fmla="*/ 3354944 w 6053670"/>
              <a:gd name="connsiteY32" fmla="*/ 235229 h 5581866"/>
              <a:gd name="connsiteX33" fmla="*/ 3483887 w 6053670"/>
              <a:gd name="connsiteY33" fmla="*/ 233348 h 5581866"/>
              <a:gd name="connsiteX34" fmla="*/ 3612830 w 6053670"/>
              <a:gd name="connsiteY34" fmla="*/ 231623 h 5581866"/>
              <a:gd name="connsiteX35" fmla="*/ 3743589 w 6053670"/>
              <a:gd name="connsiteY35" fmla="*/ 227859 h 5581866"/>
              <a:gd name="connsiteX36" fmla="*/ 3875559 w 6053670"/>
              <a:gd name="connsiteY36" fmla="*/ 223938 h 5581866"/>
              <a:gd name="connsiteX37" fmla="*/ 4007529 w 6053670"/>
              <a:gd name="connsiteY37" fmla="*/ 219391 h 5581866"/>
              <a:gd name="connsiteX38" fmla="*/ 4140710 w 6053670"/>
              <a:gd name="connsiteY38" fmla="*/ 212961 h 5581866"/>
              <a:gd name="connsiteX39" fmla="*/ 4275102 w 6053670"/>
              <a:gd name="connsiteY39" fmla="*/ 205277 h 5581866"/>
              <a:gd name="connsiteX40" fmla="*/ 4410098 w 6053670"/>
              <a:gd name="connsiteY40" fmla="*/ 197907 h 5581866"/>
              <a:gd name="connsiteX41" fmla="*/ 4545096 w 6053670"/>
              <a:gd name="connsiteY41" fmla="*/ 188498 h 5581866"/>
              <a:gd name="connsiteX42" fmla="*/ 4681909 w 6053670"/>
              <a:gd name="connsiteY42" fmla="*/ 177207 h 5581866"/>
              <a:gd name="connsiteX43" fmla="*/ 4816905 w 6053670"/>
              <a:gd name="connsiteY43" fmla="*/ 165916 h 5581866"/>
              <a:gd name="connsiteX44" fmla="*/ 4954323 w 6053670"/>
              <a:gd name="connsiteY44" fmla="*/ 152899 h 5581866"/>
              <a:gd name="connsiteX45" fmla="*/ 5092347 w 6053670"/>
              <a:gd name="connsiteY45" fmla="*/ 138629 h 5581866"/>
              <a:gd name="connsiteX46" fmla="*/ 5228555 w 6053670"/>
              <a:gd name="connsiteY46" fmla="*/ 123574 h 5581866"/>
              <a:gd name="connsiteX47" fmla="*/ 5366578 w 6053670"/>
              <a:gd name="connsiteY47" fmla="*/ 106010 h 5581866"/>
              <a:gd name="connsiteX48" fmla="*/ 5503997 w 6053670"/>
              <a:gd name="connsiteY48" fmla="*/ 87192 h 5581866"/>
              <a:gd name="connsiteX49" fmla="*/ 5642020 w 6053670"/>
              <a:gd name="connsiteY49" fmla="*/ 68530 h 5581866"/>
              <a:gd name="connsiteX50" fmla="*/ 5779438 w 6053670"/>
              <a:gd name="connsiteY50" fmla="*/ 46733 h 5581866"/>
              <a:gd name="connsiteX51" fmla="*/ 5916251 w 6053670"/>
              <a:gd name="connsiteY51" fmla="*/ 24464 h 558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581866">
                <a:moveTo>
                  <a:pt x="6053670" y="1098"/>
                </a:moveTo>
                <a:lnTo>
                  <a:pt x="6053670" y="514028"/>
                </a:lnTo>
                <a:lnTo>
                  <a:pt x="6053670" y="1254558"/>
                </a:lnTo>
                <a:lnTo>
                  <a:pt x="6053670" y="5581866"/>
                </a:lnTo>
                <a:lnTo>
                  <a:pt x="0" y="5581866"/>
                </a:lnTo>
                <a:lnTo>
                  <a:pt x="0" y="1249853"/>
                </a:lnTo>
                <a:lnTo>
                  <a:pt x="0" y="514028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8ADF14A3-1454-4B74-8B4A-CB197D7A7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11338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EC19D556-0251-4E87-AE24-890965BAD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6ED0065-CA06-3EBE-5364-F1E7E767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23" y="629265"/>
            <a:ext cx="384932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3600" b="0" i="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Accueil &amp; information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BC3C8C6-98E2-45EF-AEFC-30C0DBA0E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85F17E5D-130C-3AB8-B886-9FCFDCFBF4A9}"/>
              </a:ext>
            </a:extLst>
          </p:cNvPr>
          <p:cNvSpPr txBox="1">
            <a:spLocks/>
          </p:cNvSpPr>
          <p:nvPr/>
        </p:nvSpPr>
        <p:spPr>
          <a:xfrm>
            <a:off x="479323" y="2418735"/>
            <a:ext cx="3849329" cy="3811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500" noProof="0" dirty="0"/>
              <a:t>Deux bureaux d’information touristique, à Aubusson et à Felletin : </a:t>
            </a:r>
          </a:p>
          <a:p>
            <a:pPr algn="just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500" noProof="0" dirty="0"/>
              <a:t>Aubusson : vaste espace d’accueil-boutique, mais locaux dégradés, peu accessibles et disposant d’une signalétique trop peu visible</a:t>
            </a:r>
          </a:p>
          <a:p>
            <a:pPr algn="just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500" noProof="0" dirty="0"/>
              <a:t>Felletin : petit espace mais très bien situé</a:t>
            </a:r>
          </a:p>
          <a:p>
            <a:pPr marL="0" indent="0" algn="just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500" noProof="0" dirty="0"/>
              <a:t>Une banque d’accueil pour le hors-les-murs</a:t>
            </a:r>
          </a:p>
          <a:p>
            <a:pPr marL="0" indent="0" algn="just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500" noProof="0" dirty="0"/>
              <a:t>Une équipe de salariés permanents à missions multiples (4 ; 3,8 ETP) pour les deux bureaux, renforcée d’un saisonnier de juin à octobre</a:t>
            </a:r>
          </a:p>
          <a:p>
            <a:pPr marL="0" indent="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fr-FR" sz="1500" noProof="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95978E8-1962-FACD-B3C9-598F6468DB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127" y="1117553"/>
            <a:ext cx="3621530" cy="176549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27DE628-3C71-7EED-5FA9-831DCB7522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521" y="3520086"/>
            <a:ext cx="3613851" cy="2710389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A0F098F-F2D7-4E9E-CB27-E09323D27859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55A4A2E-7C4C-F287-55F3-D0C21B759A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44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4572F0-06E6-3CEC-1ACB-0A3D133FC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371CE8F-08B9-43B5-27B0-B58027E68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B831B2-EB74-61AF-2FA5-FA897F8149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86E3C20E-9692-E0AD-E040-B9E98B2AB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902EB5-2696-0CC7-2699-C41B52CF6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69692FD-75AD-1F51-4445-92EAF9AE2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 useBgFill="1">
          <p:nvSpPr>
            <p:cNvPr id="23" name="Rectangle 22">
              <a:extLst>
                <a:ext uri="{FF2B5EF4-FFF2-40B4-BE49-F238E27FC236}">
                  <a16:creationId xmlns:a16="http://schemas.microsoft.com/office/drawing/2014/main" id="{E17884DC-3E3E-61F8-3AAE-89529BD5B8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B036F532-1E11-ACB1-BA60-FFC1EEF7C5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B769FA8A-ECC5-40A4-4F73-6DFFFD4F8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836477"/>
            <a:ext cx="7848872" cy="9709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fr-FR" sz="5400" dirty="0">
                <a:solidFill>
                  <a:schemeClr val="tx1"/>
                </a:solidFill>
              </a:rPr>
              <a:t>VI</a:t>
            </a:r>
            <a:r>
              <a:rPr lang="fr-FR" sz="5400" noProof="0" dirty="0">
                <a:solidFill>
                  <a:schemeClr val="tx1"/>
                </a:solidFill>
              </a:rPr>
              <a:t> – Questions diverses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C3D1258-B5F1-668D-8288-99130EAD1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18686" y="4166888"/>
            <a:ext cx="506627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5CF26EA-60DC-5225-2109-3446AFC77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94518" y="6391838"/>
            <a:ext cx="628649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Aft>
                <a:spcPts val="600"/>
              </a:spcAft>
            </a:pPr>
            <a:fld id="{A8914C09-1B4E-42DF-8628-4CA38BAC692B}" type="slidenum">
              <a:rPr lang="fr-FR" sz="900" noProof="0" smtClean="0">
                <a:solidFill>
                  <a:schemeClr val="accent1"/>
                </a:solidFill>
              </a:rPr>
              <a:pPr algn="r">
                <a:spcAft>
                  <a:spcPts val="600"/>
                </a:spcAft>
              </a:pPr>
              <a:t>60</a:t>
            </a:fld>
            <a:endParaRPr lang="fr-FR" sz="900" noProof="0" dirty="0">
              <a:solidFill>
                <a:schemeClr val="accent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FE73633-A7F4-E1BC-940F-A38FF7CC0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83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12744A-AD34-0732-3565-1B1A49EAE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50F207F-881A-6C35-483F-217776B133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F7453A2-CA45-010A-FCBC-4611E0E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B66E0529-A170-DFBF-221F-CAE036A7BC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DCFB190-8AB2-EFAC-CE9A-1C643CECBA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C740C74-AC09-FD92-76D9-492D1DAB7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 useBgFill="1">
          <p:nvSpPr>
            <p:cNvPr id="23" name="Rectangle 22">
              <a:extLst>
                <a:ext uri="{FF2B5EF4-FFF2-40B4-BE49-F238E27FC236}">
                  <a16:creationId xmlns:a16="http://schemas.microsoft.com/office/drawing/2014/main" id="{80B785EE-05AC-28C9-8BCA-92C18DCF7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DECE004E-A3BE-3F7A-786C-389B27BA12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D7F6FD12-8C5F-E94D-487C-B2F7B6D16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5" y="4653136"/>
            <a:ext cx="8712968" cy="97097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fr-FR" sz="5400" dirty="0">
                <a:solidFill>
                  <a:schemeClr val="tx1"/>
                </a:solidFill>
              </a:rPr>
              <a:t>Merci de votre attention !!!</a:t>
            </a:r>
            <a:br>
              <a:rPr lang="fr-FR" sz="5400" dirty="0">
                <a:solidFill>
                  <a:schemeClr val="tx1"/>
                </a:solidFill>
              </a:rPr>
            </a:br>
            <a:br>
              <a:rPr lang="fr-FR" sz="5400" dirty="0">
                <a:solidFill>
                  <a:schemeClr val="tx1"/>
                </a:solidFill>
              </a:rPr>
            </a:br>
            <a:br>
              <a:rPr lang="fr-FR" sz="5400" dirty="0">
                <a:solidFill>
                  <a:schemeClr val="tx1"/>
                </a:solidFill>
              </a:rPr>
            </a:br>
            <a:r>
              <a:rPr lang="fr-FR" sz="5400" dirty="0">
                <a:solidFill>
                  <a:schemeClr val="tx1"/>
                </a:solidFill>
              </a:rPr>
              <a:t>VII</a:t>
            </a:r>
            <a:r>
              <a:rPr lang="fr-FR" sz="5400" noProof="0" dirty="0">
                <a:solidFill>
                  <a:schemeClr val="tx1"/>
                </a:solidFill>
              </a:rPr>
              <a:t> – Élections du CA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39F0D9F-8CA1-D50D-D21F-FF25632A2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18686" y="4166888"/>
            <a:ext cx="506627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776B7D9-7E93-7419-5E59-59CAC11B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94518" y="6391838"/>
            <a:ext cx="628649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Aft>
                <a:spcPts val="600"/>
              </a:spcAft>
            </a:pPr>
            <a:fld id="{A8914C09-1B4E-42DF-8628-4CA38BAC692B}" type="slidenum">
              <a:rPr lang="fr-FR" sz="900" noProof="0" smtClean="0">
                <a:solidFill>
                  <a:schemeClr val="accent1"/>
                </a:solidFill>
              </a:rPr>
              <a:pPr algn="r">
                <a:spcAft>
                  <a:spcPts val="600"/>
                </a:spcAft>
              </a:pPr>
              <a:t>61</a:t>
            </a:fld>
            <a:endParaRPr lang="fr-FR" sz="900" noProof="0" dirty="0">
              <a:solidFill>
                <a:schemeClr val="accent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FA303E-8BBC-C33D-8575-E5430FCB98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043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8B3D01-9CC5-13A8-DFEB-22A2BEFE3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000C36E-AAFD-4188-BB55-FAE4A8272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4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91000"/>
                  <a:satMod val="164000"/>
                  <a:lumMod val="74000"/>
                </a:schemeClr>
                <a:schemeClr val="dk2">
                  <a:hueMod val="124000"/>
                  <a:satMod val="140000"/>
                  <a:lumMod val="14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CB6D4A-4ADE-4BAF-BB67-7E9E8AB2C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257282" y="402165"/>
            <a:ext cx="5053994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065753A-F15B-43F6-B811-03D543426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96398" y="2667000"/>
            <a:ext cx="314325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219AED55-7F29-4A42-9B4E-43EA05510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4353991" y="1881194"/>
            <a:ext cx="3299407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3394EDF3-F539-40F8-9354-FE0288582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2627342" y="2958541"/>
            <a:ext cx="6053670" cy="940919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5236E71-242B-4CE7-96BC-B66F91F9D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364136" y="2895600"/>
            <a:ext cx="177165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683A5930-ABB0-4C7A-8E96-AB945DFB0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0" y="1587"/>
            <a:ext cx="9144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CA35764D-182E-0E09-3002-85E620B990C2}"/>
              </a:ext>
            </a:extLst>
          </p:cNvPr>
          <p:cNvSpPr txBox="1">
            <a:spLocks/>
          </p:cNvSpPr>
          <p:nvPr/>
        </p:nvSpPr>
        <p:spPr>
          <a:xfrm>
            <a:off x="6012160" y="973667"/>
            <a:ext cx="2762761" cy="4833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600"/>
              </a:spcAft>
            </a:pPr>
            <a:r>
              <a:rPr lang="fr-FR" sz="3600" noProof="0" dirty="0">
                <a:solidFill>
                  <a:schemeClr val="bg1"/>
                </a:solidFill>
              </a:rPr>
              <a:t>Accueil </a:t>
            </a:r>
          </a:p>
          <a:p>
            <a:pPr defTabSz="457200">
              <a:spcAft>
                <a:spcPts val="600"/>
              </a:spcAft>
            </a:pPr>
            <a:r>
              <a:rPr lang="fr-FR" sz="3600" noProof="0" dirty="0">
                <a:solidFill>
                  <a:schemeClr val="bg1"/>
                </a:solidFill>
              </a:rPr>
              <a:t>&amp; information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E51D9F-DA72-49DE-9183-76B062B38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05F7A51-A349-6B1A-FA6D-FC69528803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B28262E-C62B-B2BF-4CB9-AEE8EB3034C6}"/>
              </a:ext>
            </a:extLst>
          </p:cNvPr>
          <p:cNvSpPr txBox="1">
            <a:spLocks/>
          </p:cNvSpPr>
          <p:nvPr/>
        </p:nvSpPr>
        <p:spPr>
          <a:xfrm>
            <a:off x="435658" y="260648"/>
            <a:ext cx="4875617" cy="2794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None/>
            </a:pPr>
            <a:endParaRPr lang="fr-FR" sz="20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Un outil partagé à l’échelle de la Creuse : </a:t>
            </a:r>
            <a:r>
              <a:rPr lang="fr-FR" sz="1600" noProof="0" dirty="0">
                <a:solidFill>
                  <a:srgbClr val="404040"/>
                </a:solidFill>
              </a:rPr>
              <a:t>le roadbook</a:t>
            </a: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2000" noProof="0" dirty="0">
                <a:solidFill>
                  <a:srgbClr val="404040"/>
                </a:solidFill>
              </a:rPr>
              <a:t>Deux outils partagés à l’échelle de la Nouvelle-Aquitaine : </a:t>
            </a:r>
            <a:r>
              <a:rPr lang="fr-FR" sz="1600" noProof="0" dirty="0">
                <a:solidFill>
                  <a:srgbClr val="404040"/>
                </a:solidFill>
              </a:rPr>
              <a:t>Terra Aventura et </a:t>
            </a:r>
            <a:r>
              <a:rPr lang="fr-FR" sz="1600" noProof="0" dirty="0" err="1">
                <a:solidFill>
                  <a:srgbClr val="404040"/>
                </a:solidFill>
              </a:rPr>
              <a:t>Tourinsoft</a:t>
            </a:r>
            <a:endParaRPr lang="fr-FR" sz="1600" noProof="0" dirty="0">
              <a:solidFill>
                <a:srgbClr val="404040"/>
              </a:solidFill>
            </a:endParaRPr>
          </a:p>
          <a:p>
            <a:pPr lvl="1" defTabSz="4572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fr-FR" sz="1800" noProof="0" dirty="0">
                <a:solidFill>
                  <a:srgbClr val="404040"/>
                </a:solidFill>
              </a:rPr>
              <a:t>Un outil partagé à l’échelle du PNR Millevaches </a:t>
            </a:r>
            <a:r>
              <a:rPr lang="fr-FR" sz="1400" noProof="0" dirty="0">
                <a:solidFill>
                  <a:srgbClr val="404040"/>
                </a:solidFill>
              </a:rPr>
              <a:t>: </a:t>
            </a:r>
            <a:r>
              <a:rPr lang="fr-FR" sz="1600" dirty="0">
                <a:solidFill>
                  <a:srgbClr val="404040"/>
                </a:solidFill>
              </a:rPr>
              <a:t>R</a:t>
            </a:r>
            <a:r>
              <a:rPr lang="fr-FR" sz="1600" noProof="0" dirty="0" err="1">
                <a:solidFill>
                  <a:srgbClr val="404040"/>
                </a:solidFill>
              </a:rPr>
              <a:t>ando</a:t>
            </a:r>
            <a:r>
              <a:rPr lang="fr-FR" sz="1600" noProof="0" dirty="0">
                <a:solidFill>
                  <a:srgbClr val="404040"/>
                </a:solidFill>
              </a:rPr>
              <a:t> </a:t>
            </a:r>
            <a:r>
              <a:rPr lang="fr-FR" sz="1600" dirty="0">
                <a:solidFill>
                  <a:srgbClr val="404040"/>
                </a:solidFill>
              </a:rPr>
              <a:t>M</a:t>
            </a:r>
            <a:r>
              <a:rPr lang="fr-FR" sz="1600" noProof="0" dirty="0" err="1">
                <a:solidFill>
                  <a:srgbClr val="404040"/>
                </a:solidFill>
              </a:rPr>
              <a:t>illevaches</a:t>
            </a:r>
            <a:r>
              <a:rPr lang="fr-FR" sz="1600" noProof="0" dirty="0">
                <a:solidFill>
                  <a:srgbClr val="404040"/>
                </a:solidFill>
              </a:rPr>
              <a:t> </a:t>
            </a:r>
            <a:r>
              <a:rPr lang="fr-FR" sz="2000" noProof="0" dirty="0">
                <a:solidFill>
                  <a:srgbClr val="404040"/>
                </a:solidFill>
              </a:rPr>
              <a:t>et un à l’échelle nationale : </a:t>
            </a:r>
            <a:r>
              <a:rPr lang="fr-FR" sz="1600" noProof="0" dirty="0">
                <a:solidFill>
                  <a:srgbClr val="404040"/>
                </a:solidFill>
              </a:rPr>
              <a:t>Marando (FFR)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05B5296-B3D9-0DA6-4CE4-ACBFF7FB7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648" y="3457048"/>
            <a:ext cx="4686954" cy="284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28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8EEC5-4EBE-9D4D-A7F7-18B8327C1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912D90-7858-A0B0-6D3C-FC5C0BEEF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360" y="776326"/>
            <a:ext cx="8123088" cy="836712"/>
          </a:xfrm>
        </p:spPr>
        <p:txBody>
          <a:bodyPr>
            <a:normAutofit/>
          </a:bodyPr>
          <a:lstStyle/>
          <a:p>
            <a:pPr algn="ctr"/>
            <a:r>
              <a:rPr lang="fr-FR" sz="4000" noProof="0" dirty="0"/>
              <a:t>Accueil &amp; information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1490F52-4B37-7BB6-69E4-CCE9795C9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8</a:t>
            </a:fld>
            <a:endParaRPr lang="fr-FR" noProof="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79368EE-813A-211D-A7D8-6147B77821B4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BD3EDD-3CE6-DA3B-C0F2-D564FDFC9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50168D6B-304D-C87E-A5D5-8243AFEFA001}"/>
              </a:ext>
            </a:extLst>
          </p:cNvPr>
          <p:cNvSpPr txBox="1">
            <a:spLocks/>
          </p:cNvSpPr>
          <p:nvPr/>
        </p:nvSpPr>
        <p:spPr>
          <a:xfrm>
            <a:off x="683568" y="2496182"/>
            <a:ext cx="7977936" cy="1984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400" noProof="0" dirty="0">
                <a:solidFill>
                  <a:srgbClr val="404040"/>
                </a:solidFill>
              </a:rPr>
              <a:t>Et évidemment : </a:t>
            </a:r>
          </a:p>
          <a:p>
            <a:pPr marL="0" indent="0" algn="just">
              <a:buNone/>
            </a:pPr>
            <a:r>
              <a:rPr lang="fr-FR" sz="2000" noProof="0" dirty="0">
                <a:solidFill>
                  <a:srgbClr val="404040"/>
                </a:solidFill>
              </a:rPr>
              <a:t>Une veille et des contacts permanents pour collecter, vérifier et saisir les données nécessaires à l’accueil et fiabiliser les informations diffusées :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3067E0AA-7116-1F91-2898-84F129744663}"/>
              </a:ext>
            </a:extLst>
          </p:cNvPr>
          <p:cNvSpPr txBox="1">
            <a:spLocks/>
          </p:cNvSpPr>
          <p:nvPr/>
        </p:nvSpPr>
        <p:spPr>
          <a:xfrm>
            <a:off x="820108" y="4415105"/>
            <a:ext cx="7704856" cy="950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1800" noProof="0" dirty="0">
                <a:solidFill>
                  <a:srgbClr val="404040"/>
                </a:solidFill>
              </a:rPr>
              <a:t>980 fiches 2025 (123 prestataires d’hébergement, 32 restaurants, 111 associations, 550 animations, 42 équipements de loisirs, 113 éléments de patrimoine culturel et naturel, 9 équipements sportifs)</a:t>
            </a:r>
          </a:p>
        </p:txBody>
      </p:sp>
    </p:spTree>
    <p:extLst>
      <p:ext uri="{BB962C8B-B14F-4D97-AF65-F5344CB8AC3E}">
        <p14:creationId xmlns:p14="http://schemas.microsoft.com/office/powerpoint/2010/main" val="2473750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636FE-D95A-A3B0-1D0E-B99860786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CD8F5D-38E0-83B7-CA8E-D113A3AA2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807202"/>
            <a:ext cx="6048672" cy="836712"/>
          </a:xfrm>
        </p:spPr>
        <p:txBody>
          <a:bodyPr>
            <a:normAutofit/>
          </a:bodyPr>
          <a:lstStyle/>
          <a:p>
            <a:r>
              <a:rPr lang="fr-FR" sz="4000" noProof="0" dirty="0"/>
              <a:t>Promotion du territoire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209F8C-0DEA-FAF9-D3A8-681B90416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66112" y="6356350"/>
            <a:ext cx="298376" cy="365125"/>
          </a:xfrm>
        </p:spPr>
        <p:txBody>
          <a:bodyPr/>
          <a:lstStyle/>
          <a:p>
            <a:fld id="{A8914C09-1B4E-42DF-8628-4CA38BAC692B}" type="slidenum">
              <a:rPr lang="fr-FR" noProof="0" smtClean="0"/>
              <a:pPr/>
              <a:t>9</a:t>
            </a:fld>
            <a:endParaRPr lang="fr-FR" noProof="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1B32D8D8-FDAC-84A6-F052-4D7180BEBEF4}"/>
              </a:ext>
            </a:extLst>
          </p:cNvPr>
          <p:cNvSpPr txBox="1">
            <a:spLocks/>
          </p:cNvSpPr>
          <p:nvPr/>
        </p:nvSpPr>
        <p:spPr>
          <a:xfrm>
            <a:off x="399040" y="2636912"/>
            <a:ext cx="8712968" cy="371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300" noProof="0" dirty="0"/>
          </a:p>
        </p:txBody>
      </p:sp>
      <p:sp>
        <p:nvSpPr>
          <p:cNvPr id="4" name="Rectangle 3" descr="Livre fermé avec un remplissage uni">
            <a:extLst>
              <a:ext uri="{FF2B5EF4-FFF2-40B4-BE49-F238E27FC236}">
                <a16:creationId xmlns:a16="http://schemas.microsoft.com/office/drawing/2014/main" id="{6E3B1685-D859-E2FF-59EF-62670600C7DD}"/>
              </a:ext>
            </a:extLst>
          </p:cNvPr>
          <p:cNvSpPr/>
          <p:nvPr/>
        </p:nvSpPr>
        <p:spPr>
          <a:xfrm>
            <a:off x="518375" y="2182131"/>
            <a:ext cx="909562" cy="909562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AFE0F0-C21F-EF30-2AB2-055D065F0B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272" y="6305421"/>
            <a:ext cx="720080" cy="458852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6D02F2CB-BCF5-45B4-3769-5A3A4030E3B2}"/>
              </a:ext>
            </a:extLst>
          </p:cNvPr>
          <p:cNvSpPr txBox="1">
            <a:spLocks/>
          </p:cNvSpPr>
          <p:nvPr/>
        </p:nvSpPr>
        <p:spPr>
          <a:xfrm>
            <a:off x="1456465" y="2204924"/>
            <a:ext cx="7992888" cy="19884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noProof="0" dirty="0">
                <a:solidFill>
                  <a:srgbClr val="404040"/>
                </a:solidFill>
              </a:rPr>
              <a:t>Création, impression et diffusion : </a:t>
            </a:r>
          </a:p>
          <a:p>
            <a:r>
              <a:rPr lang="fr-FR" sz="1800" noProof="0" dirty="0">
                <a:solidFill>
                  <a:srgbClr val="404040"/>
                </a:solidFill>
              </a:rPr>
              <a:t>Éditions touristiques et flyers</a:t>
            </a:r>
          </a:p>
          <a:p>
            <a:r>
              <a:rPr lang="fr-FR" sz="1800" noProof="0" dirty="0">
                <a:solidFill>
                  <a:srgbClr val="404040"/>
                </a:solidFill>
              </a:rPr>
              <a:t>Flyers pour missions déléguées par la </a:t>
            </a:r>
            <a:r>
              <a:rPr lang="fr-FR" sz="1800" noProof="0" dirty="0" err="1">
                <a:solidFill>
                  <a:srgbClr val="404040"/>
                </a:solidFill>
              </a:rPr>
              <a:t>Comcom</a:t>
            </a:r>
            <a:r>
              <a:rPr lang="fr-FR" sz="1800" noProof="0" dirty="0">
                <a:solidFill>
                  <a:srgbClr val="404040"/>
                </a:solidFill>
              </a:rPr>
              <a:t> (gîtes, rendez-vous nature, MTAP)</a:t>
            </a:r>
          </a:p>
          <a:p>
            <a:pPr marL="0" indent="0">
              <a:buNone/>
            </a:pPr>
            <a:r>
              <a:rPr lang="fr-FR" sz="2400" noProof="0" dirty="0">
                <a:solidFill>
                  <a:srgbClr val="404040"/>
                </a:solidFill>
              </a:rPr>
              <a:t>Contribution aux éditions mutualisées ou complémentaires</a:t>
            </a:r>
            <a:endParaRPr lang="fr-FR" sz="1800" noProof="0" dirty="0">
              <a:solidFill>
                <a:srgbClr val="404040"/>
              </a:solidFill>
            </a:endParaRPr>
          </a:p>
        </p:txBody>
      </p:sp>
      <p:sp>
        <p:nvSpPr>
          <p:cNvPr id="12" name="Rectangle 11" descr="Adresse de courrier avec un remplissage uni">
            <a:extLst>
              <a:ext uri="{FF2B5EF4-FFF2-40B4-BE49-F238E27FC236}">
                <a16:creationId xmlns:a16="http://schemas.microsoft.com/office/drawing/2014/main" id="{06937364-5863-834C-D372-0DD135587E4B}"/>
              </a:ext>
            </a:extLst>
          </p:cNvPr>
          <p:cNvSpPr/>
          <p:nvPr/>
        </p:nvSpPr>
        <p:spPr>
          <a:xfrm>
            <a:off x="3020234" y="4077072"/>
            <a:ext cx="995899" cy="908323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EE85046C-4E03-6568-F5AE-B3E4B7203771}"/>
              </a:ext>
            </a:extLst>
          </p:cNvPr>
          <p:cNvSpPr txBox="1">
            <a:spLocks/>
          </p:cNvSpPr>
          <p:nvPr/>
        </p:nvSpPr>
        <p:spPr>
          <a:xfrm>
            <a:off x="3923928" y="4221088"/>
            <a:ext cx="4583280" cy="5531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noProof="0" dirty="0">
                <a:solidFill>
                  <a:srgbClr val="404040"/>
                </a:solidFill>
              </a:rPr>
              <a:t>Newsletter : </a:t>
            </a:r>
            <a:r>
              <a:rPr lang="fr-FR" sz="1800" noProof="0" dirty="0">
                <a:solidFill>
                  <a:srgbClr val="404040"/>
                </a:solidFill>
              </a:rPr>
              <a:t>démarche d’accueil partagé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501B92B2-9D0A-07B8-67EE-51480BD3B40B}"/>
              </a:ext>
            </a:extLst>
          </p:cNvPr>
          <p:cNvSpPr txBox="1">
            <a:spLocks/>
          </p:cNvSpPr>
          <p:nvPr/>
        </p:nvSpPr>
        <p:spPr>
          <a:xfrm>
            <a:off x="661207" y="5075972"/>
            <a:ext cx="2361896" cy="5464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noProof="0" dirty="0">
                <a:solidFill>
                  <a:srgbClr val="404040"/>
                </a:solidFill>
              </a:rPr>
              <a:t>Relations presse</a:t>
            </a:r>
            <a:endParaRPr lang="fr-FR" sz="1800" noProof="0" dirty="0">
              <a:solidFill>
                <a:srgbClr val="404040"/>
              </a:solidFill>
            </a:endParaRPr>
          </a:p>
        </p:txBody>
      </p:sp>
      <p:sp>
        <p:nvSpPr>
          <p:cNvPr id="17" name="Rectangle 16" descr="Employée de bureau avec un remplissage uni">
            <a:extLst>
              <a:ext uri="{FF2B5EF4-FFF2-40B4-BE49-F238E27FC236}">
                <a16:creationId xmlns:a16="http://schemas.microsoft.com/office/drawing/2014/main" id="{71D64872-1652-0BF6-FB27-1F4B16D5CDB5}"/>
              </a:ext>
            </a:extLst>
          </p:cNvPr>
          <p:cNvSpPr/>
          <p:nvPr/>
        </p:nvSpPr>
        <p:spPr>
          <a:xfrm>
            <a:off x="6084168" y="5282951"/>
            <a:ext cx="909562" cy="909562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8" name="Rectangle 17" descr="Connexions avec un remplissage uni">
            <a:extLst>
              <a:ext uri="{FF2B5EF4-FFF2-40B4-BE49-F238E27FC236}">
                <a16:creationId xmlns:a16="http://schemas.microsoft.com/office/drawing/2014/main" id="{6350F622-75E8-83AE-9C65-7D83A11C38F1}"/>
              </a:ext>
            </a:extLst>
          </p:cNvPr>
          <p:cNvSpPr/>
          <p:nvPr/>
        </p:nvSpPr>
        <p:spPr>
          <a:xfrm>
            <a:off x="123213" y="4269240"/>
            <a:ext cx="909562" cy="909562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3FABBF5E-9BCD-2CC8-08B2-D03095B4E393}"/>
              </a:ext>
            </a:extLst>
          </p:cNvPr>
          <p:cNvSpPr txBox="1">
            <a:spLocks/>
          </p:cNvSpPr>
          <p:nvPr/>
        </p:nvSpPr>
        <p:spPr>
          <a:xfrm>
            <a:off x="6842930" y="5473677"/>
            <a:ext cx="1081342" cy="5464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noProof="0" dirty="0">
                <a:solidFill>
                  <a:srgbClr val="404040"/>
                </a:solidFill>
              </a:rPr>
              <a:t>Salons</a:t>
            </a:r>
            <a:endParaRPr lang="fr-FR" sz="1800" noProof="0" dirty="0">
              <a:solidFill>
                <a:srgbClr val="40404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EE70C36-85BF-D281-E958-9F49AA0191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2115" y="5109391"/>
            <a:ext cx="2262706" cy="159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966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Salle d’ions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Salle d’ion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le d’ion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4582</TotalTime>
  <Words>3188</Words>
  <Application>Microsoft Office PowerPoint</Application>
  <PresentationFormat>Affichage à l'écran (4:3)</PresentationFormat>
  <Paragraphs>589</Paragraphs>
  <Slides>61</Slides>
  <Notes>16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6" baseType="lpstr">
      <vt:lpstr>Arial</vt:lpstr>
      <vt:lpstr>Calibri</vt:lpstr>
      <vt:lpstr>Century Gothic</vt:lpstr>
      <vt:lpstr>Wingdings 3</vt:lpstr>
      <vt:lpstr>Salle d’ions</vt:lpstr>
      <vt:lpstr>Assemblée générale de l’Office de Tourisme Aubusson Felletin Mardi 23/06/2026</vt:lpstr>
      <vt:lpstr>Ordre du jour</vt:lpstr>
      <vt:lpstr>I – Rapport moral</vt:lpstr>
      <vt:lpstr>II – Rapport d’activité 2025</vt:lpstr>
      <vt:lpstr>II – Rapport d’activité 2025</vt:lpstr>
      <vt:lpstr>Accueil &amp; information</vt:lpstr>
      <vt:lpstr>Présentation PowerPoint</vt:lpstr>
      <vt:lpstr>Accueil &amp; information</vt:lpstr>
      <vt:lpstr>Promotion du territoire</vt:lpstr>
      <vt:lpstr>Promotion du territoire</vt:lpstr>
      <vt:lpstr>Promotion du territoire</vt:lpstr>
      <vt:lpstr>Promotion du territoire</vt:lpstr>
      <vt:lpstr>Coordination du réseau  des prestataires touristiques</vt:lpstr>
      <vt:lpstr>Gestion d’équipements touristiques</vt:lpstr>
      <vt:lpstr>Gestion d’équipements touristiques</vt:lpstr>
      <vt:lpstr>Gestion d’équipements touristiques</vt:lpstr>
      <vt:lpstr>Recherche de financements :  boutique et service réceptif</vt:lpstr>
      <vt:lpstr>Recherche de financements :  boutique et service réceptif</vt:lpstr>
      <vt:lpstr>Zoom sur la frequentation touristique</vt:lpstr>
      <vt:lpstr>Les outils de l’Office de Tourisme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III – Rapport financier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Rapport du commissaire aux comptes</vt:lpstr>
      <vt:lpstr>Présentation PowerPoint</vt:lpstr>
      <vt:lpstr>IV – Projets 2026</vt:lpstr>
      <vt:lpstr>IV – Projets 2026</vt:lpstr>
      <vt:lpstr>IV – Projets 2026</vt:lpstr>
      <vt:lpstr>IV – Projets 2026</vt:lpstr>
      <vt:lpstr>IV – Projets 2026</vt:lpstr>
      <vt:lpstr>IV – Projets 2026</vt:lpstr>
      <vt:lpstr>IV – Projets 2026</vt:lpstr>
      <vt:lpstr>IV – Projets 2026</vt:lpstr>
      <vt:lpstr>IV – Projets 2026</vt:lpstr>
      <vt:lpstr>En parlant de recherche de financements…</vt:lpstr>
      <vt:lpstr>V – Budget prévisionnel</vt:lpstr>
      <vt:lpstr>Présentation PowerPoint</vt:lpstr>
      <vt:lpstr>Présentation PowerPoint</vt:lpstr>
      <vt:lpstr>Présentation PowerPoint</vt:lpstr>
      <vt:lpstr>Présentation PowerPoint</vt:lpstr>
      <vt:lpstr>VI – Questions diverses</vt:lpstr>
      <vt:lpstr>Merci de votre attention !!!   VII – Élections du 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</dc:title>
  <dc:creator>Invité</dc:creator>
  <cp:lastModifiedBy>Office Tourisme</cp:lastModifiedBy>
  <cp:revision>591</cp:revision>
  <cp:lastPrinted>2026-06-23T10:03:04Z</cp:lastPrinted>
  <dcterms:created xsi:type="dcterms:W3CDTF">2017-02-02T10:54:26Z</dcterms:created>
  <dcterms:modified xsi:type="dcterms:W3CDTF">2026-06-29T12:53:49Z</dcterms:modified>
</cp:coreProperties>
</file>